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323" r:id="rId4"/>
    <p:sldId id="324" r:id="rId5"/>
    <p:sldId id="322" r:id="rId6"/>
    <p:sldId id="321" r:id="rId7"/>
    <p:sldId id="320" r:id="rId8"/>
    <p:sldId id="32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73435" autoAdjust="0"/>
  </p:normalViewPr>
  <p:slideViewPr>
    <p:cSldViewPr snapToGrid="0">
      <p:cViewPr varScale="1">
        <p:scale>
          <a:sx n="81" d="100"/>
          <a:sy n="81" d="100"/>
        </p:scale>
        <p:origin x="146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C8B3B-EC18-4186-BE54-D4A2E42854AC}"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563C9-2772-4B2C-AE77-AC752A87D71E}" type="slidenum">
              <a:rPr lang="en-US" smtClean="0"/>
              <a:t>‹#›</a:t>
            </a:fld>
            <a:endParaRPr lang="en-US"/>
          </a:p>
        </p:txBody>
      </p:sp>
    </p:spTree>
    <p:extLst>
      <p:ext uri="{BB962C8B-B14F-4D97-AF65-F5344CB8AC3E}">
        <p14:creationId xmlns:p14="http://schemas.microsoft.com/office/powerpoint/2010/main" val="136225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NOTE: THIS INTRODUCTION SLIDE IS SPECIFIC TO THE ACTIVITY DEBRIEFING. DO NOT USE IT WHEN YOU ADMINISTER THE CONSTRUCTION CREW SURVEY (i.e., DO NOT REVEAL THAT THE ACTIVITY RELATES TO EQUITY THEORY. USE THIS INTRODUCTORY SLIDE FOR YOUR EXTENDED DISCUSSION OF EQUITY THEORY OR SIMPLY INCORPORATE THE SLIDES THAT FOLLOW INTO YOUR MOTIVATION PRESENTATION. THE DISCOURSE BELOW CAN BE USED TO INTRODUCE EQUITY THEORY. ANOTHER EFFECTIVE WAY TO INTRODUCE EQUITY THEORY IS TO FIND ALLY BANK’S “WOULD YOU LIKE A PONY?” COMMERCIAL ONLINE AND PLAY IT FOR THE CLASS. THIS VERY SHORT VIDEO PROVIDES AN EXCELLENT ILLUSTRATION OF EQUITY THEORY FROM A CHILD’S POINT OF VIEW. ASKING STUDENTS TO EXPLAIN WHAT OCCURRED HELPS THEM RECOGNIZE THAT WE HAVE AN INNATE SENSE OF EQUITY/FAIRNESS.]</a:t>
            </a:r>
          </a:p>
          <a:p>
            <a:endParaRPr lang="en-US" dirty="0"/>
          </a:p>
          <a:p>
            <a:r>
              <a:rPr lang="en-US" dirty="0"/>
              <a:t>Let’s imagine that you took an exam during our last class meeting. Today, I return the graded exams to you. What will you do when you get yours and why will you do that? In other words, how will you review the exam to determine whether the grading is accurate/fair and how will the information you gather influence your motivation to prepare for the next exam? [TEACHING NOTE: THIS SETUP CAN BE AN EFFECTIVE ILLUSTRATION TO INTRODUCE BOTH EQUITY THEORY AND EXPECTANCY THEORY.]</a:t>
            </a:r>
          </a:p>
          <a:p>
            <a:endParaRPr lang="en-US" dirty="0"/>
          </a:p>
          <a:p>
            <a:r>
              <a:rPr lang="en-US" dirty="0"/>
              <a:t>What is the first thing you do when you get an exam (or project) back? Answer: You look at the score? Then you probably scan through parts of the exam to understand how points were allocated and where you lost points. Is that enough information to establish that your score is accurate/fair? Answer: Probably not completely. What else will you do to make that determination? Answer: Ask someone else that you know in the class how they did. Why is checking with someone else important? Answers: Because I do not know if my score is fair/I have been treated consistently with everyone else without a comparison; I need to “see” what happened to others in the same context. Point out that this “comparison other” is called a referent and that the referent should be someone with a similar experience to ours (i.e., it would not make sense to ask a student from a completely different course how they did not their exam).</a:t>
            </a:r>
          </a:p>
          <a:p>
            <a:endParaRPr lang="en-US" dirty="0"/>
          </a:p>
        </p:txBody>
      </p:sp>
      <p:sp>
        <p:nvSpPr>
          <p:cNvPr id="4" name="Slide Number Placeholder 3"/>
          <p:cNvSpPr>
            <a:spLocks noGrp="1"/>
          </p:cNvSpPr>
          <p:nvPr>
            <p:ph type="sldNum" sz="quarter" idx="5"/>
          </p:nvPr>
        </p:nvSpPr>
        <p:spPr/>
        <p:txBody>
          <a:bodyPr/>
          <a:lstStyle/>
          <a:p>
            <a:fld id="{67B563C9-2772-4B2C-AE77-AC752A87D71E}" type="slidenum">
              <a:rPr lang="en-US" smtClean="0"/>
              <a:t>1</a:t>
            </a:fld>
            <a:endParaRPr lang="en-US"/>
          </a:p>
        </p:txBody>
      </p:sp>
    </p:spTree>
    <p:extLst>
      <p:ext uri="{BB962C8B-B14F-4D97-AF65-F5344CB8AC3E}">
        <p14:creationId xmlns:p14="http://schemas.microsoft.com/office/powerpoint/2010/main" val="292383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NOTE: USE THIS SLIDE BY ITSELF AS THE VISUAL FOR ADMINISTERING THE CONSTRUCTION CREW SALARY SURVEY ONE SESSION PRIOR TO YOUR FIRST MOTIVATION SESSION. THEN ALSO DISPLAY IT AS PART OF THIS PRESENTATION TO REMIND STUDENTS ABOUT THE ACTIVITY.]</a:t>
            </a:r>
          </a:p>
          <a:p>
            <a:endParaRPr lang="en-US" dirty="0"/>
          </a:p>
          <a:p>
            <a:r>
              <a:rPr lang="en-US" sz="1800" dirty="0">
                <a:effectLst/>
                <a:latin typeface="Calibri" panose="020F0502020204030204" pitchFamily="34" charset="0"/>
                <a:ea typeface="Calibri" panose="020F0502020204030204" pitchFamily="34" charset="0"/>
              </a:rPr>
              <a:t>Do you remember our construction crew activity? You were provided a description of six members of a construction crew and asked to generate a reasonable hourly salary for each. Then you were told that the union representing construction workers suggested a uniform hourly rate of $29.50. You were asked whether that proposal was reasonable. You were also asked to provide an explanation for your response.</a:t>
            </a:r>
            <a:endParaRPr lang="en-US" dirty="0"/>
          </a:p>
        </p:txBody>
      </p:sp>
      <p:sp>
        <p:nvSpPr>
          <p:cNvPr id="4" name="Slide Number Placeholder 3"/>
          <p:cNvSpPr>
            <a:spLocks noGrp="1"/>
          </p:cNvSpPr>
          <p:nvPr>
            <p:ph type="sldNum" sz="quarter" idx="5"/>
          </p:nvPr>
        </p:nvSpPr>
        <p:spPr/>
        <p:txBody>
          <a:bodyPr/>
          <a:lstStyle/>
          <a:p>
            <a:fld id="{67B563C9-2772-4B2C-AE77-AC752A87D71E}" type="slidenum">
              <a:rPr lang="en-US" smtClean="0"/>
              <a:t>2</a:t>
            </a:fld>
            <a:endParaRPr lang="en-US"/>
          </a:p>
        </p:txBody>
      </p:sp>
    </p:spTree>
    <p:extLst>
      <p:ext uri="{BB962C8B-B14F-4D97-AF65-F5344CB8AC3E}">
        <p14:creationId xmlns:p14="http://schemas.microsoft.com/office/powerpoint/2010/main" val="361295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NOTE: TABULATE THE RESPONSES FROM YOUR CLASS SURVEY AND RECORD THEM HERE. FOR ANY STUDENT THAT RESPONDS “YES” TO THE EQUAL PAY QUESTION, CHECK WHETHER THEIR INDIVIDUAL WORKER PAY ALLOCATIONS IN THE FIRST PART MATCH THAT SENTIMENT (i.e., THE INDIVIDUAL ALLOCATIONS SHOULD ALL BE THE SAME) AND NOTE HOW MANY WERE (IN)CONSISTENT IN THEIR RESPONSES TO THE FIRST AND SECOND PARTS. REVIEW THE EXPLANATIONS FOR ALL RESPONDENTS. BE PREPARED TO EXPLAIN AS YOU REPORT THE RESULTS WHY “YES” RESPONDENTS ANSWERED AS THEY DID. FROM THE AUTHOR’S EXPERIENCE, MOST STUDENTS RESPONDING YES TO THE EQUAL PAY IDEA THINK THAT THE $29.50/HOUR FIGURE IS THE </a:t>
            </a:r>
            <a:r>
              <a:rPr lang="en-US" u="sng" dirty="0"/>
              <a:t>MINIMUM</a:t>
            </a:r>
            <a:r>
              <a:rPr lang="en-US" dirty="0"/>
              <a:t> ANY WORKER SHOULD RECEIVE, BUT NOT THAT THEY SHOULD ALL RECEIVE THE SAME AMOUNT.]</a:t>
            </a:r>
          </a:p>
          <a:p>
            <a:endParaRPr lang="en-US" dirty="0"/>
          </a:p>
          <a:p>
            <a:pPr marL="0" marR="0">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The primary focus of our construction crew activity was a single question about whether six workers should all be paid the same. XX of you participated and the response was compelling. Most of you indicated the workers should not receive the same pay. Further, of the XX that responded “yes,” XX pay allocations were consistent with the thinking.  Your responses for the activity were consistent with those given every other semester.</a:t>
            </a:r>
          </a:p>
          <a:p>
            <a:pPr marL="0" marR="0">
              <a:lnSpc>
                <a:spcPct val="115000"/>
              </a:lnSpc>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563C9-2772-4B2C-AE77-AC752A87D71E}" type="slidenum">
              <a:rPr lang="en-US" smtClean="0"/>
              <a:t>3</a:t>
            </a:fld>
            <a:endParaRPr lang="en-US"/>
          </a:p>
        </p:txBody>
      </p:sp>
    </p:spTree>
    <p:extLst>
      <p:ext uri="{BB962C8B-B14F-4D97-AF65-F5344CB8AC3E}">
        <p14:creationId xmlns:p14="http://schemas.microsoft.com/office/powerpoint/2010/main" val="334538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[TEACHING NOTE: DEVELOP A LIST OF REASONS THAT STUDENTS DO NOT THINK EQUAL PAY IS REASONABLE. YOUR LIST WILL BE SIMILAR TO THE ONE PRESENTED HERE. ADJUST RESPONSES AS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I asked you to explain your answer to the equal pay question. These are reasons you indicated that workers should not receive the same amount of pay. In short, you indicated that pay should be based on merit, what the worker brings to the organization. Think about it. That is the same reason so many students do not like group projects – everybody in the group gets the same grade, but members do not always contribute equally. I will return to our activity in a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B563C9-2772-4B2C-AE77-AC752A87D71E}" type="slidenum">
              <a:rPr lang="en-US" smtClean="0"/>
              <a:t>4</a:t>
            </a:fld>
            <a:endParaRPr lang="en-US"/>
          </a:p>
        </p:txBody>
      </p:sp>
    </p:spTree>
    <p:extLst>
      <p:ext uri="{BB962C8B-B14F-4D97-AF65-F5344CB8AC3E}">
        <p14:creationId xmlns:p14="http://schemas.microsoft.com/office/powerpoint/2010/main" val="139375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NOTE: I USUALLY CONDUCT A PARTIAL DEBRIEFING OF THE CONSTRUCTION CREW EXERCISE (i.e., THE PREVIOUS SLIDES) BEFORE I INTRODUCE PROCESS THEORIES OF MOTIVATION. THEN I INTRODUCE BASIC ELEMENTS OF EQUITY AND INCORPORATE SUPPORTING COMMENTS FROM THE ACTIVITY.]</a:t>
            </a:r>
          </a:p>
          <a:p>
            <a:endParaRPr lang="en-US" dirty="0"/>
          </a:p>
          <a:p>
            <a:r>
              <a:rPr lang="en-US" dirty="0"/>
              <a:t>Before we examine the components of Equity Theory, let’s consider why equity evaluations are necessary. </a:t>
            </a:r>
            <a:r>
              <a:rPr lang="en-US" sz="1800" dirty="0">
                <a:effectLst/>
                <a:latin typeface="Calibri" panose="020F0502020204030204" pitchFamily="34" charset="0"/>
                <a:ea typeface="Calibri" panose="020F0502020204030204" pitchFamily="34" charset="0"/>
              </a:rPr>
              <a:t>When we participate with others in organizations, we do so to gain certain outcomes. In school, you are mostly interested in grades. At work, we want pay and benefits, but we might also care about work assignments, recognition, and promotion. Most of these outcomes are determined by a third party, that is, a boss. When the boss/manager makes decisions about how these outcomes are allocated, [CLICK] we make equity comparisons (e.g., like asking another student what grade they received on an exam) and [CLICK] these evaluations determine how we feel about the organization and influence subsequent motivation.</a:t>
            </a:r>
            <a:endParaRPr lang="en-US" dirty="0"/>
          </a:p>
          <a:p>
            <a:endParaRPr lang="en-US" dirty="0"/>
          </a:p>
        </p:txBody>
      </p:sp>
      <p:sp>
        <p:nvSpPr>
          <p:cNvPr id="4" name="Slide Number Placeholder 3"/>
          <p:cNvSpPr>
            <a:spLocks noGrp="1"/>
          </p:cNvSpPr>
          <p:nvPr>
            <p:ph type="sldNum" sz="quarter" idx="5"/>
          </p:nvPr>
        </p:nvSpPr>
        <p:spPr/>
        <p:txBody>
          <a:bodyPr/>
          <a:lstStyle/>
          <a:p>
            <a:fld id="{67B563C9-2772-4B2C-AE77-AC752A87D71E}" type="slidenum">
              <a:rPr lang="en-US" smtClean="0"/>
              <a:t>5</a:t>
            </a:fld>
            <a:endParaRPr lang="en-US"/>
          </a:p>
        </p:txBody>
      </p:sp>
    </p:spTree>
    <p:extLst>
      <p:ext uri="{BB962C8B-B14F-4D97-AF65-F5344CB8AC3E}">
        <p14:creationId xmlns:p14="http://schemas.microsoft.com/office/powerpoint/2010/main" val="361346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How do we make equity comparisons. [CLICK] When individuals evaluate the outcomes they receive from others, they begin by assessing what they did to gain the outcome. [CLICK] Next, they evaluate what they got for doing it. [CLICK] That brings us to the third element that is the essence of equity comparisons. Not only do we examine our contributions and outcomes, but we evaluate what others in similar circumstances did and got for doing it. These social comparisons give context to our outcomes. [TEACHING NOTE: IF THE ALLY BANK COMMERCIAL WAS USED, YOU CAN MENTION THAT THE DARK-HEADED GIRL’S REACTION WAS INITIALLY POSITIVE BUT BECAME NEGATIVE AFTER A COMPARISON OF THE OUTCOME SHE RECEIVED AND THE BLOND GIRL’S OUTCOME.]</a:t>
            </a:r>
          </a:p>
          <a:p>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7B563C9-2772-4B2C-AE77-AC752A87D71E}" type="slidenum">
              <a:rPr lang="en-US" smtClean="0"/>
              <a:t>6</a:t>
            </a:fld>
            <a:endParaRPr lang="en-US"/>
          </a:p>
        </p:txBody>
      </p:sp>
    </p:spTree>
    <p:extLst>
      <p:ext uri="{BB962C8B-B14F-4D97-AF65-F5344CB8AC3E}">
        <p14:creationId xmlns:p14="http://schemas.microsoft.com/office/powerpoint/2010/main" val="10038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That is the essence of Equity Theory, which states that when outcome-input ratios are balanced situations are viewed as fair, and employees are motivated to keep doing what they do. Bear in mind that our outcomes do not need to be identical. It is okay for me to make twice as much as you if I contribute twice as much. When the ratio is out of balance, motivations change. [CLICK] We can experience positive inequity, where the ratio is out of balance and in our favor. That leads to some level of guilt. Adams says workers will either be motivated to ramp up the quality of their work or simply justify reasons why the imbalance exists (e.g., my college degree was acquired from a better university than yours). Over time, they get used to the difference and it does not affect motivation.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[CLICK] It is the third condition that is most crucial. Sometimes we might experience negative inequity. Things are out of balance and not in our favor. This result leads to anger. Adams says workers become highly motivated to fix the situation. Notice that I depicted the imbalance differently here (e.g., the outcomes are the same, but the inputs are different). The truth is any imbalance can result in feelings of positive or negative inequity. If I make more money than you for the same level of input </a:t>
            </a:r>
            <a:r>
              <a:rPr lang="en-US" sz="1800" u="sng" dirty="0">
                <a:effectLst/>
                <a:latin typeface="Calibri" panose="020F0502020204030204" pitchFamily="34" charset="0"/>
                <a:ea typeface="Calibri" panose="020F0502020204030204" pitchFamily="34" charset="0"/>
                <a:cs typeface="Calibri" panose="020F0502020204030204" pitchFamily="34" charset="0"/>
              </a:rPr>
              <a:t>or</a:t>
            </a:r>
            <a:r>
              <a:rPr lang="en-US" sz="1800" dirty="0">
                <a:effectLst/>
                <a:latin typeface="Calibri" panose="020F0502020204030204" pitchFamily="34" charset="0"/>
                <a:ea typeface="Calibri" panose="020F0502020204030204" pitchFamily="34" charset="0"/>
                <a:cs typeface="Calibri" panose="020F0502020204030204" pitchFamily="34" charset="0"/>
              </a:rPr>
              <a:t> have the same level of outcome for less input, I have positive inequity. If I have the same level of outcome and you contribute fewer inputs </a:t>
            </a:r>
            <a:r>
              <a:rPr lang="en-US" sz="1800" u="sng" dirty="0">
                <a:effectLst/>
                <a:latin typeface="Calibri" panose="020F0502020204030204" pitchFamily="34" charset="0"/>
                <a:ea typeface="Calibri" panose="020F0502020204030204" pitchFamily="34" charset="0"/>
                <a:cs typeface="Calibri" panose="020F0502020204030204" pitchFamily="34" charset="0"/>
              </a:rPr>
              <a:t>or</a:t>
            </a:r>
            <a:r>
              <a:rPr lang="en-US" sz="1800" dirty="0">
                <a:effectLst/>
                <a:latin typeface="Calibri" panose="020F0502020204030204" pitchFamily="34" charset="0"/>
                <a:ea typeface="Calibri" panose="020F0502020204030204" pitchFamily="34" charset="0"/>
                <a:cs typeface="Calibri" panose="020F0502020204030204" pitchFamily="34" charset="0"/>
              </a:rPr>
              <a:t> we contribute the same inputs, but I have lesser outcomes, I will experience negative inequity.</a:t>
            </a:r>
          </a:p>
          <a:p>
            <a:pPr marL="0" marR="0">
              <a:lnSpc>
                <a:spcPct val="115000"/>
              </a:lnSpc>
              <a:spcAft>
                <a:spcPts val="10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What are some of the ways that individuals respond to negative equity (i.e., how do we attempt to fix this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Ask for a raise (i.e., increase my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Slack off – not work as hard (i.e., decrease my inputs) [TEACHING NOTE: IT IS IMPORTANT TO EXPRESS HERE THAT INDIVIDUALS </a:t>
            </a:r>
            <a:r>
              <a:rPr lang="en-US" sz="1800" u="sng" dirty="0">
                <a:effectLst/>
                <a:latin typeface="Calibri" panose="020F0502020204030204" pitchFamily="34" charset="0"/>
                <a:ea typeface="Calibri" panose="020F0502020204030204" pitchFamily="34" charset="0"/>
                <a:cs typeface="Calibri" panose="020F0502020204030204" pitchFamily="34" charset="0"/>
              </a:rPr>
              <a:t>NEVER</a:t>
            </a:r>
            <a:r>
              <a:rPr lang="en-US" sz="1800" dirty="0">
                <a:effectLst/>
                <a:latin typeface="Calibri" panose="020F0502020204030204" pitchFamily="34" charset="0"/>
                <a:ea typeface="Calibri" panose="020F0502020204030204" pitchFamily="34" charset="0"/>
                <a:cs typeface="Calibri" panose="020F0502020204030204" pitchFamily="34" charset="0"/>
              </a:rPr>
              <a:t> RESPOND TO NEGATIVE INEQUITY BY INCREASING THEIR INPUTS – THAT MAKES THE DISPARITY EVEN WORSE.]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Quit (i.e., find a different organization that treats individuals fairly)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Change comparisons (i.e., find a new referent – women are most likely to do that – and adjust the evaluation)</a:t>
            </a:r>
          </a:p>
          <a:p>
            <a:pPr marL="342900" marR="0" lvl="0" indent="-342900">
              <a:lnSpc>
                <a:spcPct val="115000"/>
              </a:lnSpc>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Shift tasks to the other individual (i.e., decrease our inputs while increasing theirs)</a:t>
            </a:r>
          </a:p>
          <a:p>
            <a:pPr marL="0" marR="0" lvl="0" indent="0">
              <a:lnSpc>
                <a:spcPct val="115000"/>
              </a:lnSpc>
              <a:spcAft>
                <a:spcPts val="10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endParaRPr>
          </a:p>
          <a:p>
            <a:pPr marL="0" marR="0" lvl="0" indent="0">
              <a:lnSpc>
                <a:spcPct val="115000"/>
              </a:lnSpc>
              <a:spcAft>
                <a:spcPts val="10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rPr>
              <a:t>[TEACHING NOTE: AT THIS POINT IT MAY HELP TO REINTRODUCE THE CONSTRUCTION CREW ACTIVITY. REMIND STUDENTS THAT MOST DID NOT THINK EQUAL PAY (i.e., SAME OUTCOMES) WAS REASONABLE. THE EXPLANATION FOR REJECTING EQUAL PAY WAS THAT THESE WORKERS CONTRIBUTED DIFFERENT LEVELS OF INPUT BASED ON DIFFERENT FACTORS.]</a:t>
            </a:r>
          </a:p>
          <a:p>
            <a:pPr marL="0" marR="0" lvl="0" indent="0">
              <a:lnSpc>
                <a:spcPct val="115000"/>
              </a:lnSpc>
              <a:spcAft>
                <a:spcPts val="100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67B563C9-2772-4B2C-AE77-AC752A87D71E}" type="slidenum">
              <a:rPr lang="en-US" smtClean="0"/>
              <a:t>7</a:t>
            </a:fld>
            <a:endParaRPr lang="en-US"/>
          </a:p>
        </p:txBody>
      </p:sp>
    </p:spTree>
    <p:extLst>
      <p:ext uri="{BB962C8B-B14F-4D97-AF65-F5344CB8AC3E}">
        <p14:creationId xmlns:p14="http://schemas.microsoft.com/office/powerpoint/2010/main" val="14363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999AF-CF1F-B880-7497-E4B42DAC2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BC2E6-B232-4706-CA01-18CED973E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24A97-747B-0961-984C-A0DB5F011FA1}"/>
              </a:ext>
            </a:extLst>
          </p:cNvPr>
          <p:cNvSpPr>
            <a:spLocks noGrp="1"/>
          </p:cNvSpPr>
          <p:nvPr>
            <p:ph type="body" idx="1"/>
          </p:nvPr>
        </p:nvSpPr>
        <p:spPr/>
        <p:txBody>
          <a:bodyPr/>
          <a:lstStyle/>
          <a:p>
            <a:r>
              <a:rPr lang="en-US" dirty="0"/>
              <a:t>[TEACHING NOTE: IF TIME PERMITS, MENTION THAT EQUITY THEORY CODIFIED THE NOTION OF FAIRNESS WHEN EVALUATING OUTCOMES. THAT GAVE RISE TO THINKING ABOUT DISTRIBUTIVE JUSTICE AND, SUBSEQUENTLY, TO TWO OTHER STREAMS OF JUSTICE.]</a:t>
            </a:r>
          </a:p>
          <a:p>
            <a:endParaRPr lang="en-US" dirty="0"/>
          </a:p>
          <a:p>
            <a:r>
              <a:rPr lang="en-US" dirty="0"/>
              <a:t>Equity Theory incorporates an evaluation of fairness, or justice, into evaluations of outcomes that are determined by someone else. When we speak of justice, we mean behavior (decisions) that are impartial, fair, and equitable with respect to the individuals involved. There are three basic streams (or ideas) that have emerged. These are:</a:t>
            </a:r>
          </a:p>
          <a:p>
            <a:pPr marL="171450" indent="-171450">
              <a:buFont typeface="Arial" panose="020B0604020202020204" pitchFamily="34" charset="0"/>
              <a:buChar char="•"/>
            </a:pPr>
            <a:r>
              <a:rPr lang="en-US" dirty="0"/>
              <a:t>Distributive Justice – addresses the allocation of an outcome and is grounded in equity theory; rewards should be proportional to one’s inputs and not influenced by some category to which an individual belongs; example of distributive injustice: higher grades are given to female than male students (note: the workplace equivalent would be women earning less than males for comparable work)</a:t>
            </a:r>
          </a:p>
          <a:p>
            <a:pPr marL="171450" indent="-171450">
              <a:buFont typeface="Arial" panose="020B0604020202020204" pitchFamily="34" charset="0"/>
              <a:buChar char="•"/>
            </a:pPr>
            <a:r>
              <a:rPr lang="en-US" dirty="0"/>
              <a:t>Procedural Justice – addresses the rules or procedures used by decision makers in the allocation of outcomes; are rules clearly stated and applied consistently; are all relevant factors considered and do the individuals affected have an opportunity to provide information (i.e., voice); example of procedural injustice: an instructor uses criteria to evaluate a project that was not made known ahead of time (i.e., not in the project description or on a grading rubric provided in advance). A workplace equivalent might be nepotism or the boss’ favorites receiving raises/bonuses/promotions while qualified others do not.</a:t>
            </a:r>
          </a:p>
          <a:p>
            <a:pPr marL="171450" indent="-171450">
              <a:buFont typeface="Arial" panose="020B0604020202020204" pitchFamily="34" charset="0"/>
              <a:buChar char="•"/>
            </a:pPr>
            <a:r>
              <a:rPr lang="en-US" dirty="0"/>
              <a:t>Interactional Justice – addresses the quality of the treatment received from decision makers; example of interactional injustice: when a student inquires why they received a mediocre grade for a project, the instructor responds, “Because you are stupid for not following directions and I think you are lazy.” A workplace equivalent might be the use of sexist language when </a:t>
            </a:r>
            <a:r>
              <a:rPr lang="en-US"/>
              <a:t>explaining outcomes.</a:t>
            </a:r>
            <a:endParaRPr lang="en-US" dirty="0"/>
          </a:p>
          <a:p>
            <a:endParaRPr lang="en-US" dirty="0"/>
          </a:p>
        </p:txBody>
      </p:sp>
      <p:sp>
        <p:nvSpPr>
          <p:cNvPr id="4" name="Slide Number Placeholder 3">
            <a:extLst>
              <a:ext uri="{FF2B5EF4-FFF2-40B4-BE49-F238E27FC236}">
                <a16:creationId xmlns:a16="http://schemas.microsoft.com/office/drawing/2014/main" id="{2318A4B3-56E8-46A6-5A99-FD452069E414}"/>
              </a:ext>
            </a:extLst>
          </p:cNvPr>
          <p:cNvSpPr>
            <a:spLocks noGrp="1"/>
          </p:cNvSpPr>
          <p:nvPr>
            <p:ph type="sldNum" sz="quarter" idx="5"/>
          </p:nvPr>
        </p:nvSpPr>
        <p:spPr/>
        <p:txBody>
          <a:bodyPr/>
          <a:lstStyle/>
          <a:p>
            <a:fld id="{67B563C9-2772-4B2C-AE77-AC752A87D71E}" type="slidenum">
              <a:rPr lang="en-US" smtClean="0"/>
              <a:t>8</a:t>
            </a:fld>
            <a:endParaRPr lang="en-US"/>
          </a:p>
        </p:txBody>
      </p:sp>
    </p:spTree>
    <p:extLst>
      <p:ext uri="{BB962C8B-B14F-4D97-AF65-F5344CB8AC3E}">
        <p14:creationId xmlns:p14="http://schemas.microsoft.com/office/powerpoint/2010/main" val="236446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p:nvSpPr>
        <p:spPr bwMode="ltGray">
          <a:xfrm>
            <a:off x="6858000" y="2606874"/>
            <a:ext cx="533082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204144" y="2750505"/>
            <a:ext cx="4841050" cy="1373070"/>
          </a:xfrm>
        </p:spPr>
        <p:txBody>
          <a:bodyPr anchor="b">
            <a:noAutofit/>
          </a:bodyPr>
          <a:lstStyle>
            <a:lvl1pPr algn="r">
              <a:defRPr sz="4000">
                <a:latin typeface="Aptos" panose="020B0004020202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0E81D37E-1FCB-86EA-7C40-454F73F1D53B}"/>
              </a:ext>
            </a:extLst>
          </p:cNvPr>
          <p:cNvPicPr>
            <a:picLocks noChangeAspect="1"/>
          </p:cNvPicPr>
          <p:nvPr userDrawn="1"/>
        </p:nvPicPr>
        <p:blipFill>
          <a:blip r:embed="rId2"/>
          <a:stretch>
            <a:fillRect/>
          </a:stretch>
        </p:blipFill>
        <p:spPr>
          <a:xfrm>
            <a:off x="0" y="0"/>
            <a:ext cx="6858000" cy="6858000"/>
          </a:xfrm>
          <a:prstGeom prst="rect">
            <a:avLst/>
          </a:prstGeom>
        </p:spPr>
      </p:pic>
      <p:pic>
        <p:nvPicPr>
          <p:cNvPr id="16" name="Picture 15" descr="HD-ShadowLong.png">
            <a:extLst>
              <a:ext uri="{FF2B5EF4-FFF2-40B4-BE49-F238E27FC236}">
                <a16:creationId xmlns:a16="http://schemas.microsoft.com/office/drawing/2014/main" id="{FB203EC4-209B-8F7F-C02E-0A87C11A7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0" y="4267206"/>
            <a:ext cx="5334000" cy="321164"/>
          </a:xfrm>
          <a:prstGeom prst="rect">
            <a:avLst/>
          </a:prstGeom>
        </p:spPr>
      </p:pic>
    </p:spTree>
    <p:extLst>
      <p:ext uri="{BB962C8B-B14F-4D97-AF65-F5344CB8AC3E}">
        <p14:creationId xmlns:p14="http://schemas.microsoft.com/office/powerpoint/2010/main" val="321938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1368194"/>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7" y="1368194"/>
            <a:ext cx="1602997" cy="144270"/>
          </a:xfrm>
          <a:prstGeom prst="rect">
            <a:avLst/>
          </a:prstGeom>
        </p:spPr>
      </p:pic>
      <p:sp>
        <p:nvSpPr>
          <p:cNvPr id="17" name="Rectangle 16"/>
          <p:cNvSpPr/>
          <p:nvPr/>
        </p:nvSpPr>
        <p:spPr bwMode="ltGray">
          <a:xfrm>
            <a:off x="3176" y="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9003" y="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0771" y="143628"/>
            <a:ext cx="10176588" cy="1080938"/>
          </a:xfrm>
        </p:spPr>
        <p:txBody>
          <a:bodyPr>
            <a:normAutofit/>
          </a:bodyPr>
          <a:lstStyle>
            <a:lvl1pPr>
              <a:defRPr sz="4000">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a:xfrm>
            <a:off x="120770" y="1629341"/>
            <a:ext cx="12068053" cy="4754206"/>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9445624" y="6466834"/>
            <a:ext cx="2743200" cy="365125"/>
          </a:xfrm>
        </p:spPr>
        <p:txBody>
          <a:bodyPr/>
          <a:lstStyle>
            <a:lvl1pPr>
              <a:defRPr sz="2000">
                <a:latin typeface="Aptos" panose="020B0004020202020204" pitchFamily="34" charset="0"/>
              </a:defRPr>
            </a:lvl1pPr>
          </a:lstStyle>
          <a:p>
            <a:fld id="{04A5AB30-6BC5-4766-A058-CA1C1979CBDF}" type="slidenum">
              <a:rPr lang="en-US" smtClean="0"/>
              <a:pPr/>
              <a:t>‹#›</a:t>
            </a:fld>
            <a:endParaRPr lang="en-US" dirty="0"/>
          </a:p>
        </p:txBody>
      </p:sp>
    </p:spTree>
    <p:extLst>
      <p:ext uri="{BB962C8B-B14F-4D97-AF65-F5344CB8AC3E}">
        <p14:creationId xmlns:p14="http://schemas.microsoft.com/office/powerpoint/2010/main" val="74956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A7CEB0D1-8482-6096-F92A-D51C4E7826C2}"/>
              </a:ext>
            </a:extLst>
          </p:cNvPr>
          <p:cNvSpPr>
            <a:spLocks noGrp="1"/>
          </p:cNvSpPr>
          <p:nvPr>
            <p:ph type="dt" sz="half" idx="10"/>
          </p:nvPr>
        </p:nvSpPr>
        <p:spPr>
          <a:xfrm>
            <a:off x="9445624" y="6466834"/>
            <a:ext cx="2743200" cy="365125"/>
          </a:xfrm>
        </p:spPr>
        <p:txBody>
          <a:bodyPr/>
          <a:lstStyle>
            <a:lvl1pPr>
              <a:defRPr sz="2000">
                <a:latin typeface="Aptos" panose="020B0004020202020204" pitchFamily="34" charset="0"/>
              </a:defRPr>
            </a:lvl1pPr>
          </a:lstStyle>
          <a:p>
            <a:fld id="{04A5AB30-6BC5-4766-A058-CA1C1979CBDF}" type="slidenum">
              <a:rPr lang="en-US" smtClean="0"/>
              <a:pPr/>
              <a:t>‹#›</a:t>
            </a:fld>
            <a:endParaRPr lang="en-US" dirty="0"/>
          </a:p>
        </p:txBody>
      </p:sp>
    </p:spTree>
    <p:extLst>
      <p:ext uri="{BB962C8B-B14F-4D97-AF65-F5344CB8AC3E}">
        <p14:creationId xmlns:p14="http://schemas.microsoft.com/office/powerpoint/2010/main" val="23949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5DE8C5-6758-49F7-9086-F02A1F190C39}" type="datetimeFigureOut">
              <a:rPr lang="en-US" smtClean="0"/>
              <a:t>4/3/2025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B8927DF-87F5-425C-9639-A48ECF43EDD6}" type="slidenum">
              <a:rPr lang="en-US" smtClean="0"/>
              <a:t>‹#›</a:t>
            </a:fld>
            <a:endParaRPr lang="en-US"/>
          </a:p>
        </p:txBody>
      </p:sp>
    </p:spTree>
    <p:extLst>
      <p:ext uri="{BB962C8B-B14F-4D97-AF65-F5344CB8AC3E}">
        <p14:creationId xmlns:p14="http://schemas.microsoft.com/office/powerpoint/2010/main" val="194447437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5"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ED15-A996-58C7-8E35-654EB869B5EA}"/>
              </a:ext>
            </a:extLst>
          </p:cNvPr>
          <p:cNvSpPr>
            <a:spLocks noGrp="1"/>
          </p:cNvSpPr>
          <p:nvPr>
            <p:ph type="ctrTitle"/>
          </p:nvPr>
        </p:nvSpPr>
        <p:spPr/>
        <p:txBody>
          <a:bodyPr/>
          <a:lstStyle/>
          <a:p>
            <a:r>
              <a:rPr lang="en-US" dirty="0"/>
              <a:t>Constructing a Case for Equity Theory</a:t>
            </a:r>
          </a:p>
        </p:txBody>
      </p:sp>
      <p:pic>
        <p:nvPicPr>
          <p:cNvPr id="5" name="Picture 4">
            <a:extLst>
              <a:ext uri="{FF2B5EF4-FFF2-40B4-BE49-F238E27FC236}">
                <a16:creationId xmlns:a16="http://schemas.microsoft.com/office/drawing/2014/main" id="{43FE7422-A5CF-E4B7-FC14-FC4D06A3CDE4}"/>
              </a:ext>
            </a:extLst>
          </p:cNvPr>
          <p:cNvPicPr>
            <a:picLocks noChangeAspect="1"/>
          </p:cNvPicPr>
          <p:nvPr/>
        </p:nvPicPr>
        <p:blipFill>
          <a:blip r:embed="rId3"/>
          <a:stretch>
            <a:fillRect/>
          </a:stretch>
        </p:blipFill>
        <p:spPr>
          <a:xfrm>
            <a:off x="0" y="0"/>
            <a:ext cx="6858000" cy="6858000"/>
          </a:xfrm>
          <a:prstGeom prst="rect">
            <a:avLst/>
          </a:prstGeom>
        </p:spPr>
      </p:pic>
    </p:spTree>
    <p:extLst>
      <p:ext uri="{BB962C8B-B14F-4D97-AF65-F5344CB8AC3E}">
        <p14:creationId xmlns:p14="http://schemas.microsoft.com/office/powerpoint/2010/main" val="201849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ad Crew.jpg">
            <a:extLst>
              <a:ext uri="{FF2B5EF4-FFF2-40B4-BE49-F238E27FC236}">
                <a16:creationId xmlns:a16="http://schemas.microsoft.com/office/drawing/2014/main" id="{71BB6DD2-DBD3-D3DF-7F95-2DE02AD37034}"/>
              </a:ext>
            </a:extLst>
          </p:cNvPr>
          <p:cNvPicPr>
            <a:picLocks noChangeAspect="1"/>
          </p:cNvPicPr>
          <p:nvPr/>
        </p:nvPicPr>
        <p:blipFill>
          <a:blip r:embed="rId3"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09867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A53F-394F-21D4-006F-3A05E5FAB75E}"/>
              </a:ext>
            </a:extLst>
          </p:cNvPr>
          <p:cNvSpPr>
            <a:spLocks noGrp="1"/>
          </p:cNvSpPr>
          <p:nvPr>
            <p:ph type="title"/>
          </p:nvPr>
        </p:nvSpPr>
        <p:spPr/>
        <p:txBody>
          <a:bodyPr/>
          <a:lstStyle/>
          <a:p>
            <a:r>
              <a:rPr lang="en-US" dirty="0"/>
              <a:t>Pay Them Equally (Same Amount / Hour)?</a:t>
            </a:r>
          </a:p>
        </p:txBody>
      </p:sp>
      <p:sp>
        <p:nvSpPr>
          <p:cNvPr id="4" name="TextBox 3">
            <a:extLst>
              <a:ext uri="{FF2B5EF4-FFF2-40B4-BE49-F238E27FC236}">
                <a16:creationId xmlns:a16="http://schemas.microsoft.com/office/drawing/2014/main" id="{BE119036-4C5B-4A44-B40C-AC6DDF6D8396}"/>
              </a:ext>
            </a:extLst>
          </p:cNvPr>
          <p:cNvSpPr txBox="1"/>
          <p:nvPr/>
        </p:nvSpPr>
        <p:spPr>
          <a:xfrm>
            <a:off x="1319784" y="1859340"/>
            <a:ext cx="9552432" cy="1569660"/>
          </a:xfrm>
          <a:prstGeom prst="rect">
            <a:avLst/>
          </a:prstGeom>
          <a:noFill/>
        </p:spPr>
        <p:txBody>
          <a:bodyPr wrap="square" rtlCol="0">
            <a:spAutoFit/>
          </a:bodyPr>
          <a:lstStyle/>
          <a:p>
            <a:r>
              <a:rPr lang="en-US" sz="2400" dirty="0">
                <a:latin typeface="Aptos" panose="020B0004020202020204" pitchFamily="34" charset="0"/>
              </a:rPr>
              <a:t>Laborers’ International Union of North America, which represents these employees, recently recommended that everyone on the crew receive the same hourly rate of $29.50. Do believe this is reasonable?</a:t>
            </a:r>
          </a:p>
          <a:p>
            <a:endParaRPr lang="en-US" sz="2400" dirty="0">
              <a:latin typeface="Aptos" panose="020B0004020202020204" pitchFamily="34" charset="0"/>
            </a:endParaRPr>
          </a:p>
        </p:txBody>
      </p:sp>
      <p:graphicFrame>
        <p:nvGraphicFramePr>
          <p:cNvPr id="5" name="Table 3">
            <a:extLst>
              <a:ext uri="{FF2B5EF4-FFF2-40B4-BE49-F238E27FC236}">
                <a16:creationId xmlns:a16="http://schemas.microsoft.com/office/drawing/2014/main" id="{E3DB472D-4B79-58EC-3250-4C03B5C581B4}"/>
              </a:ext>
            </a:extLst>
          </p:cNvPr>
          <p:cNvGraphicFramePr>
            <a:graphicFrameLocks noGrp="1"/>
          </p:cNvGraphicFramePr>
          <p:nvPr>
            <p:extLst>
              <p:ext uri="{D42A27DB-BD31-4B8C-83A1-F6EECF244321}">
                <p14:modId xmlns:p14="http://schemas.microsoft.com/office/powerpoint/2010/main" val="1964946702"/>
              </p:ext>
            </p:extLst>
          </p:nvPr>
        </p:nvGraphicFramePr>
        <p:xfrm>
          <a:off x="4832230" y="3273552"/>
          <a:ext cx="2527540" cy="2103120"/>
        </p:xfrm>
        <a:graphic>
          <a:graphicData uri="http://schemas.openxmlformats.org/drawingml/2006/table">
            <a:tbl>
              <a:tblPr firstRow="1" bandRow="1">
                <a:tableStyleId>{2D5ABB26-0587-4C30-8999-92F81FD0307C}</a:tableStyleId>
              </a:tblPr>
              <a:tblGrid>
                <a:gridCol w="948906">
                  <a:extLst>
                    <a:ext uri="{9D8B030D-6E8A-4147-A177-3AD203B41FA5}">
                      <a16:colId xmlns:a16="http://schemas.microsoft.com/office/drawing/2014/main" val="3563959879"/>
                    </a:ext>
                  </a:extLst>
                </a:gridCol>
                <a:gridCol w="1578634">
                  <a:extLst>
                    <a:ext uri="{9D8B030D-6E8A-4147-A177-3AD203B41FA5}">
                      <a16:colId xmlns:a16="http://schemas.microsoft.com/office/drawing/2014/main" val="3775053843"/>
                    </a:ext>
                  </a:extLst>
                </a:gridCol>
              </a:tblGrid>
              <a:tr h="370840">
                <a:tc>
                  <a:txBody>
                    <a:bodyPr/>
                    <a:lstStyle/>
                    <a:p>
                      <a:pPr algn="ctr"/>
                      <a:endParaRPr lang="en-US" sz="2400" u="sng" dirty="0"/>
                    </a:p>
                  </a:txBody>
                  <a:tcPr/>
                </a:tc>
                <a:tc>
                  <a:txBody>
                    <a:bodyPr/>
                    <a:lstStyle/>
                    <a:p>
                      <a:pPr algn="ctr"/>
                      <a:r>
                        <a:rPr lang="en-US" sz="2400" u="sng" dirty="0"/>
                        <a:t>Responses</a:t>
                      </a:r>
                    </a:p>
                  </a:txBody>
                  <a:tcPr/>
                </a:tc>
                <a:extLst>
                  <a:ext uri="{0D108BD9-81ED-4DB2-BD59-A6C34878D82A}">
                    <a16:rowId xmlns:a16="http://schemas.microsoft.com/office/drawing/2014/main" val="3892061641"/>
                  </a:ext>
                </a:extLst>
              </a:tr>
              <a:tr h="370840">
                <a:tc>
                  <a:txBody>
                    <a:bodyPr/>
                    <a:lstStyle/>
                    <a:p>
                      <a:pPr algn="ctr"/>
                      <a:endParaRPr lang="en-US" sz="2400" dirty="0"/>
                    </a:p>
                    <a:p>
                      <a:pPr algn="ctr"/>
                      <a:r>
                        <a:rPr lang="en-US" sz="2400" dirty="0"/>
                        <a:t>No</a:t>
                      </a:r>
                    </a:p>
                  </a:txBody>
                  <a:tcPr/>
                </a:tc>
                <a:tc>
                  <a:txBody>
                    <a:bodyPr/>
                    <a:lstStyle/>
                    <a:p>
                      <a:pPr algn="ctr"/>
                      <a:endParaRPr lang="en-US" sz="2400" dirty="0"/>
                    </a:p>
                    <a:p>
                      <a:pPr algn="ctr"/>
                      <a:r>
                        <a:rPr lang="en-US" sz="2400" dirty="0"/>
                        <a:t>xx</a:t>
                      </a:r>
                    </a:p>
                  </a:txBody>
                  <a:tcPr/>
                </a:tc>
                <a:extLst>
                  <a:ext uri="{0D108BD9-81ED-4DB2-BD59-A6C34878D82A}">
                    <a16:rowId xmlns:a16="http://schemas.microsoft.com/office/drawing/2014/main" val="1433705150"/>
                  </a:ext>
                </a:extLst>
              </a:tr>
              <a:tr h="370840">
                <a:tc>
                  <a:txBody>
                    <a:bodyPr/>
                    <a:lstStyle/>
                    <a:p>
                      <a:pPr algn="ctr"/>
                      <a:endParaRPr lang="en-US" sz="2400" dirty="0"/>
                    </a:p>
                    <a:p>
                      <a:pPr algn="ctr"/>
                      <a:r>
                        <a:rPr lang="en-US" sz="2400" dirty="0"/>
                        <a:t>Yes</a:t>
                      </a:r>
                    </a:p>
                  </a:txBody>
                  <a:tcPr/>
                </a:tc>
                <a:tc>
                  <a:txBody>
                    <a:bodyPr/>
                    <a:lstStyle/>
                    <a:p>
                      <a:pPr algn="ctr"/>
                      <a:endParaRPr lang="en-US" sz="2400" dirty="0"/>
                    </a:p>
                    <a:p>
                      <a:pPr algn="ctr"/>
                      <a:r>
                        <a:rPr lang="en-US" sz="2400" dirty="0"/>
                        <a:t>x*</a:t>
                      </a:r>
                    </a:p>
                  </a:txBody>
                  <a:tcPr/>
                </a:tc>
                <a:extLst>
                  <a:ext uri="{0D108BD9-81ED-4DB2-BD59-A6C34878D82A}">
                    <a16:rowId xmlns:a16="http://schemas.microsoft.com/office/drawing/2014/main" val="1012466820"/>
                  </a:ext>
                </a:extLst>
              </a:tr>
            </a:tbl>
          </a:graphicData>
        </a:graphic>
      </p:graphicFrame>
      <p:sp>
        <p:nvSpPr>
          <p:cNvPr id="6" name="TextBox 5">
            <a:extLst>
              <a:ext uri="{FF2B5EF4-FFF2-40B4-BE49-F238E27FC236}">
                <a16:creationId xmlns:a16="http://schemas.microsoft.com/office/drawing/2014/main" id="{BC2C3CF5-B531-4776-18C5-256F345C1DEC}"/>
              </a:ext>
            </a:extLst>
          </p:cNvPr>
          <p:cNvSpPr txBox="1"/>
          <p:nvPr/>
        </p:nvSpPr>
        <p:spPr>
          <a:xfrm>
            <a:off x="1722120" y="5739784"/>
            <a:ext cx="8747760" cy="707886"/>
          </a:xfrm>
          <a:prstGeom prst="rect">
            <a:avLst/>
          </a:prstGeom>
          <a:noFill/>
        </p:spPr>
        <p:txBody>
          <a:bodyPr wrap="square" rtlCol="0">
            <a:spAutoFit/>
          </a:bodyPr>
          <a:lstStyle/>
          <a:p>
            <a:pPr algn="ctr"/>
            <a:r>
              <a:rPr lang="en-US" sz="2000" dirty="0">
                <a:latin typeface="Aptos" panose="020B0004020202020204" pitchFamily="34" charset="0"/>
              </a:rPr>
              <a:t>* “Yes” respondents did not make individual pay allocations equally.</a:t>
            </a:r>
          </a:p>
          <a:p>
            <a:pPr algn="ctr"/>
            <a:r>
              <a:rPr lang="en-US" sz="2000" dirty="0">
                <a:latin typeface="Aptos" panose="020B0004020202020204" pitchFamily="34" charset="0"/>
              </a:rPr>
              <a:t>There may have been some misinterpretation of the “equal pay” question.</a:t>
            </a:r>
          </a:p>
        </p:txBody>
      </p:sp>
    </p:spTree>
    <p:extLst>
      <p:ext uri="{BB962C8B-B14F-4D97-AF65-F5344CB8AC3E}">
        <p14:creationId xmlns:p14="http://schemas.microsoft.com/office/powerpoint/2010/main" val="39816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99CA-78BA-1C0E-C12D-5C4BEE9469A6}"/>
              </a:ext>
            </a:extLst>
          </p:cNvPr>
          <p:cNvSpPr>
            <a:spLocks noGrp="1"/>
          </p:cNvSpPr>
          <p:nvPr>
            <p:ph type="title"/>
          </p:nvPr>
        </p:nvSpPr>
        <p:spPr/>
        <p:txBody>
          <a:bodyPr/>
          <a:lstStyle/>
          <a:p>
            <a:r>
              <a:rPr lang="en-US" dirty="0"/>
              <a:t>Equal Pay Objections</a:t>
            </a:r>
          </a:p>
        </p:txBody>
      </p:sp>
      <p:sp>
        <p:nvSpPr>
          <p:cNvPr id="3" name="Content Placeholder 2">
            <a:extLst>
              <a:ext uri="{FF2B5EF4-FFF2-40B4-BE49-F238E27FC236}">
                <a16:creationId xmlns:a16="http://schemas.microsoft.com/office/drawing/2014/main" id="{C8B9D7D3-70B3-4025-FC5B-C0079B55DD83}"/>
              </a:ext>
            </a:extLst>
          </p:cNvPr>
          <p:cNvSpPr>
            <a:spLocks noGrp="1"/>
          </p:cNvSpPr>
          <p:nvPr>
            <p:ph idx="1"/>
          </p:nvPr>
        </p:nvSpPr>
        <p:spPr/>
        <p:txBody>
          <a:bodyPr/>
          <a:lstStyle/>
          <a:p>
            <a:endParaRPr lang="en-US" altLang="en-US" dirty="0"/>
          </a:p>
          <a:p>
            <a:r>
              <a:rPr lang="en-US" altLang="en-US" dirty="0"/>
              <a:t>Education/Knowledge Differences</a:t>
            </a:r>
          </a:p>
          <a:p>
            <a:r>
              <a:rPr lang="en-US" altLang="en-US" dirty="0"/>
              <a:t>Experience/Training Differences</a:t>
            </a:r>
          </a:p>
          <a:p>
            <a:r>
              <a:rPr lang="en-US" altLang="en-US" dirty="0"/>
              <a:t>Skill (Specialization) Differences</a:t>
            </a:r>
          </a:p>
          <a:p>
            <a:r>
              <a:rPr lang="en-US" altLang="en-US" dirty="0"/>
              <a:t>Certifications</a:t>
            </a:r>
          </a:p>
          <a:p>
            <a:r>
              <a:rPr lang="en-US" altLang="en-US" dirty="0"/>
              <a:t>Tenure (Length of Time with Company)</a:t>
            </a:r>
          </a:p>
          <a:p>
            <a:r>
              <a:rPr lang="en-US" altLang="en-US" dirty="0"/>
              <a:t>Nature of Job (Qualifications, Difficulty, Responsibilities)</a:t>
            </a:r>
          </a:p>
          <a:p>
            <a:r>
              <a:rPr lang="en-US" altLang="en-US" dirty="0"/>
              <a:t>Market Demands (for Certain Skills)</a:t>
            </a:r>
          </a:p>
          <a:p>
            <a:endParaRPr lang="en-US" altLang="en-US" dirty="0"/>
          </a:p>
          <a:p>
            <a:r>
              <a:rPr lang="en-US" altLang="en-US" dirty="0"/>
              <a:t>Destroys Motivation (Equal Pay Is a Disincentive to Work Hard)</a:t>
            </a:r>
          </a:p>
        </p:txBody>
      </p:sp>
    </p:spTree>
    <p:extLst>
      <p:ext uri="{BB962C8B-B14F-4D97-AF65-F5344CB8AC3E}">
        <p14:creationId xmlns:p14="http://schemas.microsoft.com/office/powerpoint/2010/main" val="14735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FE6A-0409-97C9-E879-531DF80EED12}"/>
              </a:ext>
            </a:extLst>
          </p:cNvPr>
          <p:cNvSpPr>
            <a:spLocks noGrp="1"/>
          </p:cNvSpPr>
          <p:nvPr>
            <p:ph type="title"/>
          </p:nvPr>
        </p:nvSpPr>
        <p:spPr/>
        <p:txBody>
          <a:bodyPr/>
          <a:lstStyle/>
          <a:p>
            <a:r>
              <a:rPr lang="en-US" dirty="0"/>
              <a:t>Equity Theory Proposition</a:t>
            </a:r>
          </a:p>
        </p:txBody>
      </p:sp>
      <p:sp>
        <p:nvSpPr>
          <p:cNvPr id="4" name="Text Box 5">
            <a:extLst>
              <a:ext uri="{FF2B5EF4-FFF2-40B4-BE49-F238E27FC236}">
                <a16:creationId xmlns:a16="http://schemas.microsoft.com/office/drawing/2014/main" id="{BEDD6F23-2AB5-8407-4E34-60E8501E89E4}"/>
              </a:ext>
            </a:extLst>
          </p:cNvPr>
          <p:cNvSpPr txBox="1">
            <a:spLocks noChangeArrowheads="1"/>
          </p:cNvSpPr>
          <p:nvPr/>
        </p:nvSpPr>
        <p:spPr bwMode="auto">
          <a:xfrm>
            <a:off x="870579" y="3215284"/>
            <a:ext cx="1967090" cy="1200329"/>
          </a:xfrm>
          <a:prstGeom prst="rect">
            <a:avLst/>
          </a:prstGeom>
          <a:noFill/>
          <a:ln w="28575">
            <a:solidFill>
              <a:schemeClr val="tx2"/>
            </a:solidFill>
            <a:miter lim="800000"/>
            <a:headEnd/>
            <a:tailEnd/>
          </a:ln>
        </p:spPr>
        <p:txBody>
          <a:bodyPr wrap="square">
            <a:spAutoFit/>
          </a:bodyPr>
          <a:lstStyle/>
          <a:p>
            <a:pPr algn="ctr">
              <a:spcBef>
                <a:spcPct val="50000"/>
              </a:spcBef>
              <a:defRPr/>
            </a:pPr>
            <a:r>
              <a:rPr lang="en-US" sz="2400" dirty="0">
                <a:solidFill>
                  <a:schemeClr val="tx2"/>
                </a:solidFill>
                <a:latin typeface="Aptos" panose="020B0004020202020204" pitchFamily="34" charset="0"/>
              </a:rPr>
              <a:t>Manager allocates rewards</a:t>
            </a:r>
          </a:p>
        </p:txBody>
      </p:sp>
      <p:sp>
        <p:nvSpPr>
          <p:cNvPr id="5" name="Text Box 6">
            <a:extLst>
              <a:ext uri="{FF2B5EF4-FFF2-40B4-BE49-F238E27FC236}">
                <a16:creationId xmlns:a16="http://schemas.microsoft.com/office/drawing/2014/main" id="{5964950B-31AC-491E-53D5-3F3261EC5710}"/>
              </a:ext>
            </a:extLst>
          </p:cNvPr>
          <p:cNvSpPr txBox="1">
            <a:spLocks noChangeArrowheads="1"/>
          </p:cNvSpPr>
          <p:nvPr/>
        </p:nvSpPr>
        <p:spPr bwMode="auto">
          <a:xfrm>
            <a:off x="3847896" y="3409093"/>
            <a:ext cx="2810129" cy="830997"/>
          </a:xfrm>
          <a:prstGeom prst="rect">
            <a:avLst/>
          </a:prstGeom>
          <a:noFill/>
          <a:ln w="28575">
            <a:solidFill>
              <a:schemeClr val="tx2"/>
            </a:solidFill>
            <a:miter lim="800000"/>
            <a:headEnd/>
            <a:tailEnd/>
          </a:ln>
        </p:spPr>
        <p:txBody>
          <a:bodyPr wrap="square">
            <a:spAutoFit/>
          </a:bodyPr>
          <a:lstStyle/>
          <a:p>
            <a:pPr algn="ctr">
              <a:spcBef>
                <a:spcPct val="50000"/>
              </a:spcBef>
              <a:defRPr/>
            </a:pPr>
            <a:r>
              <a:rPr lang="en-US" sz="2400" dirty="0">
                <a:solidFill>
                  <a:schemeClr val="tx2"/>
                </a:solidFill>
                <a:latin typeface="Aptos" panose="020B0004020202020204" pitchFamily="34" charset="0"/>
              </a:rPr>
              <a:t>Individual makes equity comparisons</a:t>
            </a:r>
          </a:p>
        </p:txBody>
      </p:sp>
      <p:sp>
        <p:nvSpPr>
          <p:cNvPr id="6" name="Text Box 7">
            <a:extLst>
              <a:ext uri="{FF2B5EF4-FFF2-40B4-BE49-F238E27FC236}">
                <a16:creationId xmlns:a16="http://schemas.microsoft.com/office/drawing/2014/main" id="{365BC9F0-3EA4-28D5-CD60-6E2FE62652F2}"/>
              </a:ext>
            </a:extLst>
          </p:cNvPr>
          <p:cNvSpPr txBox="1">
            <a:spLocks noChangeArrowheads="1"/>
          </p:cNvSpPr>
          <p:nvPr/>
        </p:nvSpPr>
        <p:spPr bwMode="auto">
          <a:xfrm>
            <a:off x="7668253" y="3399949"/>
            <a:ext cx="3653168" cy="830997"/>
          </a:xfrm>
          <a:prstGeom prst="rect">
            <a:avLst/>
          </a:prstGeom>
          <a:noFill/>
          <a:ln w="28575">
            <a:solidFill>
              <a:schemeClr val="tx2"/>
            </a:solidFill>
            <a:miter lim="800000"/>
            <a:headEnd/>
            <a:tailEnd/>
          </a:ln>
        </p:spPr>
        <p:txBody>
          <a:bodyPr wrap="square">
            <a:spAutoFit/>
          </a:bodyPr>
          <a:lstStyle/>
          <a:p>
            <a:pPr algn="ctr">
              <a:spcBef>
                <a:spcPct val="50000"/>
              </a:spcBef>
              <a:defRPr/>
            </a:pPr>
            <a:r>
              <a:rPr lang="en-US" sz="2400">
                <a:solidFill>
                  <a:schemeClr val="tx2"/>
                </a:solidFill>
                <a:latin typeface="Aptos" panose="020B0004020202020204" pitchFamily="34" charset="0"/>
              </a:rPr>
              <a:t>Job satisfaction and performance are affected</a:t>
            </a:r>
          </a:p>
        </p:txBody>
      </p:sp>
      <p:sp>
        <p:nvSpPr>
          <p:cNvPr id="7" name="AutoShape 8">
            <a:extLst>
              <a:ext uri="{FF2B5EF4-FFF2-40B4-BE49-F238E27FC236}">
                <a16:creationId xmlns:a16="http://schemas.microsoft.com/office/drawing/2014/main" id="{8B97781B-8D1D-FFAD-832D-87A0A0005CF6}"/>
              </a:ext>
            </a:extLst>
          </p:cNvPr>
          <p:cNvSpPr>
            <a:spLocks noChangeArrowheads="1"/>
          </p:cNvSpPr>
          <p:nvPr/>
        </p:nvSpPr>
        <p:spPr bwMode="auto">
          <a:xfrm>
            <a:off x="3076082" y="3557891"/>
            <a:ext cx="533400" cy="533400"/>
          </a:xfrm>
          <a:prstGeom prst="rightArrow">
            <a:avLst>
              <a:gd name="adj1" fmla="val 50000"/>
              <a:gd name="adj2" fmla="val 25000"/>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endParaRPr lang="en-US" altLang="en-US">
              <a:solidFill>
                <a:schemeClr val="tx2"/>
              </a:solidFill>
              <a:latin typeface="Aptos" panose="020B0004020202020204" pitchFamily="34" charset="0"/>
            </a:endParaRPr>
          </a:p>
        </p:txBody>
      </p:sp>
      <p:sp>
        <p:nvSpPr>
          <p:cNvPr id="8" name="AutoShape 9">
            <a:extLst>
              <a:ext uri="{FF2B5EF4-FFF2-40B4-BE49-F238E27FC236}">
                <a16:creationId xmlns:a16="http://schemas.microsoft.com/office/drawing/2014/main" id="{C2D35708-7169-142D-0CA6-F9FE04F45E22}"/>
              </a:ext>
            </a:extLst>
          </p:cNvPr>
          <p:cNvSpPr>
            <a:spLocks noChangeArrowheads="1"/>
          </p:cNvSpPr>
          <p:nvPr/>
        </p:nvSpPr>
        <p:spPr bwMode="auto">
          <a:xfrm>
            <a:off x="6896439" y="3548747"/>
            <a:ext cx="533400" cy="533400"/>
          </a:xfrm>
          <a:prstGeom prst="rightArrow">
            <a:avLst>
              <a:gd name="adj1" fmla="val 50000"/>
              <a:gd name="adj2" fmla="val 25000"/>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endParaRPr lang="en-US" altLang="en-US">
              <a:solidFill>
                <a:schemeClr val="tx2"/>
              </a:solidFill>
              <a:latin typeface="Aptos" panose="020B0004020202020204" pitchFamily="34" charset="0"/>
            </a:endParaRPr>
          </a:p>
        </p:txBody>
      </p:sp>
    </p:spTree>
    <p:extLst>
      <p:ext uri="{BB962C8B-B14F-4D97-AF65-F5344CB8AC3E}">
        <p14:creationId xmlns:p14="http://schemas.microsoft.com/office/powerpoint/2010/main" val="13087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3656-A71E-E036-4D49-A8F4E4DC71FA}"/>
              </a:ext>
            </a:extLst>
          </p:cNvPr>
          <p:cNvSpPr>
            <a:spLocks noGrp="1"/>
          </p:cNvSpPr>
          <p:nvPr>
            <p:ph type="title"/>
          </p:nvPr>
        </p:nvSpPr>
        <p:spPr/>
        <p:txBody>
          <a:bodyPr/>
          <a:lstStyle/>
          <a:p>
            <a:r>
              <a:rPr lang="en-US" dirty="0"/>
              <a:t>Equity Theory Questions</a:t>
            </a:r>
          </a:p>
        </p:txBody>
      </p:sp>
      <p:sp>
        <p:nvSpPr>
          <p:cNvPr id="4" name="Text Box 2">
            <a:extLst>
              <a:ext uri="{FF2B5EF4-FFF2-40B4-BE49-F238E27FC236}">
                <a16:creationId xmlns:a16="http://schemas.microsoft.com/office/drawing/2014/main" id="{61C03D9F-8B7B-7C8B-53D0-152872B63723}"/>
              </a:ext>
            </a:extLst>
          </p:cNvPr>
          <p:cNvSpPr txBox="1">
            <a:spLocks noChangeArrowheads="1"/>
          </p:cNvSpPr>
          <p:nvPr/>
        </p:nvSpPr>
        <p:spPr bwMode="auto">
          <a:xfrm>
            <a:off x="2036413" y="2343912"/>
            <a:ext cx="7716838" cy="579438"/>
          </a:xfrm>
          <a:prstGeom prst="rect">
            <a:avLst/>
          </a:prstGeom>
          <a:noFill/>
          <a:ln w="12700">
            <a:noFill/>
            <a:miter lim="800000"/>
            <a:headEnd type="none" w="sm" len="sm"/>
            <a:tailEnd type="none" w="sm" len="sm"/>
          </a:ln>
        </p:spPr>
        <p:txBody>
          <a:bodyPr>
            <a:spAutoFit/>
          </a:bodyPr>
          <a:lstStyle/>
          <a:p>
            <a:pPr algn="ctr">
              <a:defRPr/>
            </a:pPr>
            <a:r>
              <a:rPr lang="en-US" sz="3200" dirty="0">
                <a:solidFill>
                  <a:schemeClr val="tx2"/>
                </a:solidFill>
                <a:latin typeface="Aptos" panose="020B0004020202020204" pitchFamily="34" charset="0"/>
              </a:rPr>
              <a:t>What did I do?</a:t>
            </a:r>
          </a:p>
        </p:txBody>
      </p:sp>
      <p:sp>
        <p:nvSpPr>
          <p:cNvPr id="5" name="Text Box 3">
            <a:extLst>
              <a:ext uri="{FF2B5EF4-FFF2-40B4-BE49-F238E27FC236}">
                <a16:creationId xmlns:a16="http://schemas.microsoft.com/office/drawing/2014/main" id="{B121AB82-C15A-4CE0-D825-02296B53DD69}"/>
              </a:ext>
            </a:extLst>
          </p:cNvPr>
          <p:cNvSpPr txBox="1">
            <a:spLocks noChangeArrowheads="1"/>
          </p:cNvSpPr>
          <p:nvPr/>
        </p:nvSpPr>
        <p:spPr bwMode="auto">
          <a:xfrm>
            <a:off x="2036413" y="3791712"/>
            <a:ext cx="7772400" cy="579438"/>
          </a:xfrm>
          <a:prstGeom prst="rect">
            <a:avLst/>
          </a:prstGeom>
          <a:noFill/>
          <a:ln w="12700">
            <a:noFill/>
            <a:miter lim="800000"/>
            <a:headEnd type="none" w="sm" len="sm"/>
            <a:tailEnd type="none" w="sm" len="sm"/>
          </a:ln>
        </p:spPr>
        <p:txBody>
          <a:bodyPr>
            <a:spAutoFit/>
          </a:bodyPr>
          <a:lstStyle/>
          <a:p>
            <a:pPr algn="ctr">
              <a:defRPr/>
            </a:pPr>
            <a:r>
              <a:rPr lang="en-US" sz="3200" dirty="0">
                <a:solidFill>
                  <a:schemeClr val="tx2"/>
                </a:solidFill>
                <a:latin typeface="Aptos" panose="020B0004020202020204" pitchFamily="34" charset="0"/>
              </a:rPr>
              <a:t> What did I get for doing it?</a:t>
            </a:r>
          </a:p>
        </p:txBody>
      </p:sp>
      <p:sp>
        <p:nvSpPr>
          <p:cNvPr id="6" name="Text Box 4">
            <a:extLst>
              <a:ext uri="{FF2B5EF4-FFF2-40B4-BE49-F238E27FC236}">
                <a16:creationId xmlns:a16="http://schemas.microsoft.com/office/drawing/2014/main" id="{3D4E6B40-2280-F7E3-A31A-D0DC9E6E9F4E}"/>
              </a:ext>
            </a:extLst>
          </p:cNvPr>
          <p:cNvSpPr txBox="1">
            <a:spLocks noChangeArrowheads="1"/>
          </p:cNvSpPr>
          <p:nvPr/>
        </p:nvSpPr>
        <p:spPr bwMode="auto">
          <a:xfrm>
            <a:off x="2036413" y="5315712"/>
            <a:ext cx="7772400" cy="579438"/>
          </a:xfrm>
          <a:prstGeom prst="rect">
            <a:avLst/>
          </a:prstGeom>
          <a:noFill/>
          <a:ln w="12700">
            <a:noFill/>
            <a:miter lim="800000"/>
            <a:headEnd type="none" w="sm" len="sm"/>
            <a:tailEnd type="none" w="sm" len="sm"/>
          </a:ln>
        </p:spPr>
        <p:txBody>
          <a:bodyPr>
            <a:spAutoFit/>
          </a:bodyPr>
          <a:lstStyle/>
          <a:p>
            <a:pPr algn="ctr">
              <a:defRPr/>
            </a:pPr>
            <a:r>
              <a:rPr lang="en-US" sz="3200" dirty="0">
                <a:solidFill>
                  <a:schemeClr val="tx2"/>
                </a:solidFill>
                <a:latin typeface="Aptos" panose="020B0004020202020204" pitchFamily="34" charset="0"/>
              </a:rPr>
              <a:t>What did others do / get?</a:t>
            </a:r>
          </a:p>
        </p:txBody>
      </p:sp>
    </p:spTree>
    <p:extLst>
      <p:ext uri="{BB962C8B-B14F-4D97-AF65-F5344CB8AC3E}">
        <p14:creationId xmlns:p14="http://schemas.microsoft.com/office/powerpoint/2010/main" val="19146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455A-4A7A-C5C8-FADB-A1C1DF43ACE5}"/>
              </a:ext>
            </a:extLst>
          </p:cNvPr>
          <p:cNvSpPr>
            <a:spLocks noGrp="1"/>
          </p:cNvSpPr>
          <p:nvPr>
            <p:ph type="title"/>
          </p:nvPr>
        </p:nvSpPr>
        <p:spPr/>
        <p:txBody>
          <a:bodyPr/>
          <a:lstStyle/>
          <a:p>
            <a:r>
              <a:rPr lang="en-US" dirty="0"/>
              <a:t>Equity Theory Perceptions</a:t>
            </a:r>
          </a:p>
        </p:txBody>
      </p:sp>
      <p:pic>
        <p:nvPicPr>
          <p:cNvPr id="5" name="Picture 4">
            <a:extLst>
              <a:ext uri="{FF2B5EF4-FFF2-40B4-BE49-F238E27FC236}">
                <a16:creationId xmlns:a16="http://schemas.microsoft.com/office/drawing/2014/main" id="{5E03C769-A6D1-DDFA-29F9-C441F49776B1}"/>
              </a:ext>
            </a:extLst>
          </p:cNvPr>
          <p:cNvPicPr>
            <a:picLocks noChangeAspect="1"/>
          </p:cNvPicPr>
          <p:nvPr/>
        </p:nvPicPr>
        <p:blipFill>
          <a:blip r:embed="rId3"/>
          <a:stretch>
            <a:fillRect/>
          </a:stretch>
        </p:blipFill>
        <p:spPr>
          <a:xfrm>
            <a:off x="5273040" y="1554115"/>
            <a:ext cx="1645920" cy="1645920"/>
          </a:xfrm>
          <a:prstGeom prst="rect">
            <a:avLst/>
          </a:prstGeom>
        </p:spPr>
      </p:pic>
      <p:pic>
        <p:nvPicPr>
          <p:cNvPr id="7" name="Picture 6">
            <a:extLst>
              <a:ext uri="{FF2B5EF4-FFF2-40B4-BE49-F238E27FC236}">
                <a16:creationId xmlns:a16="http://schemas.microsoft.com/office/drawing/2014/main" id="{0564951A-3736-BE91-EB58-BF49787F215E}"/>
              </a:ext>
            </a:extLst>
          </p:cNvPr>
          <p:cNvPicPr>
            <a:picLocks noChangeAspect="1"/>
          </p:cNvPicPr>
          <p:nvPr/>
        </p:nvPicPr>
        <p:blipFill>
          <a:blip r:embed="rId4"/>
          <a:stretch>
            <a:fillRect/>
          </a:stretch>
        </p:blipFill>
        <p:spPr>
          <a:xfrm>
            <a:off x="5273040" y="3273552"/>
            <a:ext cx="1645920" cy="1645920"/>
          </a:xfrm>
          <a:prstGeom prst="rect">
            <a:avLst/>
          </a:prstGeom>
        </p:spPr>
      </p:pic>
      <p:pic>
        <p:nvPicPr>
          <p:cNvPr id="9" name="Picture 8">
            <a:extLst>
              <a:ext uri="{FF2B5EF4-FFF2-40B4-BE49-F238E27FC236}">
                <a16:creationId xmlns:a16="http://schemas.microsoft.com/office/drawing/2014/main" id="{976B06CA-38E4-791A-6DCC-C38F0588144A}"/>
              </a:ext>
            </a:extLst>
          </p:cNvPr>
          <p:cNvPicPr>
            <a:picLocks noChangeAspect="1"/>
          </p:cNvPicPr>
          <p:nvPr/>
        </p:nvPicPr>
        <p:blipFill>
          <a:blip r:embed="rId5"/>
          <a:stretch>
            <a:fillRect/>
          </a:stretch>
        </p:blipFill>
        <p:spPr>
          <a:xfrm>
            <a:off x="5273040" y="4992989"/>
            <a:ext cx="1645920" cy="1645920"/>
          </a:xfrm>
          <a:prstGeom prst="rect">
            <a:avLst/>
          </a:prstGeom>
        </p:spPr>
      </p:pic>
      <p:sp>
        <p:nvSpPr>
          <p:cNvPr id="10" name="Text Box 10">
            <a:extLst>
              <a:ext uri="{FF2B5EF4-FFF2-40B4-BE49-F238E27FC236}">
                <a16:creationId xmlns:a16="http://schemas.microsoft.com/office/drawing/2014/main" id="{A3E33A1F-C17B-CE36-1012-E74BE86039F4}"/>
              </a:ext>
            </a:extLst>
          </p:cNvPr>
          <p:cNvSpPr txBox="1">
            <a:spLocks noChangeArrowheads="1"/>
          </p:cNvSpPr>
          <p:nvPr/>
        </p:nvSpPr>
        <p:spPr bwMode="auto">
          <a:xfrm>
            <a:off x="3913665" y="2223186"/>
            <a:ext cx="1295400" cy="307777"/>
          </a:xfrm>
          <a:prstGeom prst="rect">
            <a:avLst/>
          </a:prstGeom>
          <a:noFill/>
          <a:ln w="9525">
            <a:noFill/>
            <a:miter lim="800000"/>
            <a:headEnd/>
            <a:tailEnd/>
          </a:ln>
        </p:spPr>
        <p:txBody>
          <a:bodyPr>
            <a:spAutoFit/>
          </a:bodyPr>
          <a:lstStyle/>
          <a:p>
            <a:pPr algn="ctr">
              <a:spcBef>
                <a:spcPct val="50000"/>
              </a:spcBef>
              <a:defRPr/>
            </a:pPr>
            <a:r>
              <a:rPr lang="en-US" sz="1400" b="1" dirty="0">
                <a:solidFill>
                  <a:schemeClr val="tx2"/>
                </a:solidFill>
                <a:latin typeface="Aptos" panose="020B0004020202020204" pitchFamily="34" charset="0"/>
              </a:rPr>
              <a:t>O / I = 7 / 5 </a:t>
            </a:r>
            <a:r>
              <a:rPr lang="en-US" sz="1400" b="1" baseline="-25000" dirty="0">
                <a:solidFill>
                  <a:schemeClr val="tx2"/>
                </a:solidFill>
                <a:latin typeface="Aptos" panose="020B0004020202020204" pitchFamily="34" charset="0"/>
              </a:rPr>
              <a:t>Me</a:t>
            </a:r>
          </a:p>
        </p:txBody>
      </p:sp>
      <p:sp>
        <p:nvSpPr>
          <p:cNvPr id="11" name="Text Box 12">
            <a:extLst>
              <a:ext uri="{FF2B5EF4-FFF2-40B4-BE49-F238E27FC236}">
                <a16:creationId xmlns:a16="http://schemas.microsoft.com/office/drawing/2014/main" id="{05BEBEFE-72B0-1574-278A-B65E19229858}"/>
              </a:ext>
            </a:extLst>
          </p:cNvPr>
          <p:cNvSpPr txBox="1">
            <a:spLocks noChangeArrowheads="1"/>
          </p:cNvSpPr>
          <p:nvPr/>
        </p:nvSpPr>
        <p:spPr bwMode="auto">
          <a:xfrm>
            <a:off x="3913665" y="3942623"/>
            <a:ext cx="1295400" cy="307777"/>
          </a:xfrm>
          <a:prstGeom prst="rect">
            <a:avLst/>
          </a:prstGeom>
          <a:noFill/>
          <a:ln w="9525">
            <a:noFill/>
            <a:miter lim="800000"/>
            <a:headEnd/>
            <a:tailEnd/>
          </a:ln>
        </p:spPr>
        <p:txBody>
          <a:bodyPr>
            <a:spAutoFit/>
          </a:bodyPr>
          <a:lstStyle/>
          <a:p>
            <a:pPr algn="ctr">
              <a:spcBef>
                <a:spcPct val="50000"/>
              </a:spcBef>
              <a:defRPr/>
            </a:pPr>
            <a:r>
              <a:rPr lang="en-US" sz="1400" b="1" dirty="0">
                <a:solidFill>
                  <a:schemeClr val="tx2"/>
                </a:solidFill>
                <a:latin typeface="Aptos" panose="020B0004020202020204" pitchFamily="34" charset="0"/>
              </a:rPr>
              <a:t>O / I = 9 / 5 </a:t>
            </a:r>
            <a:r>
              <a:rPr lang="en-US" sz="1400" b="1" baseline="-25000" dirty="0">
                <a:solidFill>
                  <a:schemeClr val="tx2"/>
                </a:solidFill>
                <a:latin typeface="Aptos" panose="020B0004020202020204" pitchFamily="34" charset="0"/>
              </a:rPr>
              <a:t>Me</a:t>
            </a:r>
          </a:p>
        </p:txBody>
      </p:sp>
      <p:sp>
        <p:nvSpPr>
          <p:cNvPr id="12" name="Text Box 15">
            <a:extLst>
              <a:ext uri="{FF2B5EF4-FFF2-40B4-BE49-F238E27FC236}">
                <a16:creationId xmlns:a16="http://schemas.microsoft.com/office/drawing/2014/main" id="{E27A55B1-AC0A-70BA-FD32-BEAE3399B7A4}"/>
              </a:ext>
            </a:extLst>
          </p:cNvPr>
          <p:cNvSpPr txBox="1">
            <a:spLocks noChangeArrowheads="1"/>
          </p:cNvSpPr>
          <p:nvPr/>
        </p:nvSpPr>
        <p:spPr bwMode="auto">
          <a:xfrm>
            <a:off x="3913665" y="5508172"/>
            <a:ext cx="1295400" cy="307777"/>
          </a:xfrm>
          <a:prstGeom prst="rect">
            <a:avLst/>
          </a:prstGeom>
          <a:noFill/>
          <a:ln w="9525">
            <a:noFill/>
            <a:miter lim="800000"/>
            <a:headEnd/>
            <a:tailEnd/>
          </a:ln>
        </p:spPr>
        <p:txBody>
          <a:bodyPr>
            <a:spAutoFit/>
          </a:bodyPr>
          <a:lstStyle/>
          <a:p>
            <a:pPr algn="ctr">
              <a:spcBef>
                <a:spcPct val="50000"/>
              </a:spcBef>
              <a:defRPr/>
            </a:pPr>
            <a:r>
              <a:rPr lang="en-US" sz="1400" b="1" dirty="0">
                <a:solidFill>
                  <a:schemeClr val="tx2"/>
                </a:solidFill>
                <a:latin typeface="Aptos" panose="020B0004020202020204" pitchFamily="34" charset="0"/>
              </a:rPr>
              <a:t>O / I = 7 / 5 </a:t>
            </a:r>
            <a:r>
              <a:rPr lang="en-US" sz="1400" b="1" baseline="-25000" dirty="0">
                <a:solidFill>
                  <a:schemeClr val="tx2"/>
                </a:solidFill>
                <a:latin typeface="Aptos" panose="020B0004020202020204" pitchFamily="34" charset="0"/>
              </a:rPr>
              <a:t>Me</a:t>
            </a:r>
          </a:p>
        </p:txBody>
      </p:sp>
      <p:sp>
        <p:nvSpPr>
          <p:cNvPr id="13" name="Text Box 11">
            <a:extLst>
              <a:ext uri="{FF2B5EF4-FFF2-40B4-BE49-F238E27FC236}">
                <a16:creationId xmlns:a16="http://schemas.microsoft.com/office/drawing/2014/main" id="{3344014E-3D4B-105B-E171-0D0F085359A8}"/>
              </a:ext>
            </a:extLst>
          </p:cNvPr>
          <p:cNvSpPr txBox="1">
            <a:spLocks noChangeArrowheads="1"/>
          </p:cNvSpPr>
          <p:nvPr/>
        </p:nvSpPr>
        <p:spPr bwMode="auto">
          <a:xfrm>
            <a:off x="6982935" y="2223186"/>
            <a:ext cx="1371600" cy="307777"/>
          </a:xfrm>
          <a:prstGeom prst="rect">
            <a:avLst/>
          </a:prstGeom>
          <a:noFill/>
          <a:ln w="9525">
            <a:noFill/>
            <a:miter lim="800000"/>
            <a:headEnd/>
            <a:tailEnd/>
          </a:ln>
        </p:spPr>
        <p:txBody>
          <a:bodyPr>
            <a:spAutoFit/>
          </a:bodyPr>
          <a:lstStyle/>
          <a:p>
            <a:pPr algn="ctr">
              <a:spcBef>
                <a:spcPct val="50000"/>
              </a:spcBef>
              <a:defRPr/>
            </a:pPr>
            <a:r>
              <a:rPr lang="en-US" sz="1400" b="1" dirty="0">
                <a:solidFill>
                  <a:schemeClr val="tx2"/>
                </a:solidFill>
                <a:latin typeface="Aptos" panose="020B0004020202020204" pitchFamily="34" charset="0"/>
              </a:rPr>
              <a:t>O / I = 7 / 5 </a:t>
            </a:r>
            <a:r>
              <a:rPr lang="en-US" sz="1400" b="1" baseline="-25000" dirty="0">
                <a:solidFill>
                  <a:schemeClr val="tx2"/>
                </a:solidFill>
                <a:latin typeface="Aptos" panose="020B0004020202020204" pitchFamily="34" charset="0"/>
              </a:rPr>
              <a:t>You</a:t>
            </a:r>
          </a:p>
        </p:txBody>
      </p:sp>
      <p:sp>
        <p:nvSpPr>
          <p:cNvPr id="14" name="Text Box 13">
            <a:extLst>
              <a:ext uri="{FF2B5EF4-FFF2-40B4-BE49-F238E27FC236}">
                <a16:creationId xmlns:a16="http://schemas.microsoft.com/office/drawing/2014/main" id="{C6BEFF5F-B554-DBCE-5759-55E32934797C}"/>
              </a:ext>
            </a:extLst>
          </p:cNvPr>
          <p:cNvSpPr txBox="1">
            <a:spLocks noChangeArrowheads="1"/>
          </p:cNvSpPr>
          <p:nvPr/>
        </p:nvSpPr>
        <p:spPr bwMode="auto">
          <a:xfrm>
            <a:off x="6982935" y="3942623"/>
            <a:ext cx="1371600" cy="307777"/>
          </a:xfrm>
          <a:prstGeom prst="rect">
            <a:avLst/>
          </a:prstGeom>
          <a:noFill/>
          <a:ln w="9525">
            <a:noFill/>
            <a:miter lim="800000"/>
            <a:headEnd/>
            <a:tailEnd/>
          </a:ln>
        </p:spPr>
        <p:txBody>
          <a:bodyPr>
            <a:spAutoFit/>
          </a:bodyPr>
          <a:lstStyle/>
          <a:p>
            <a:pPr algn="ctr">
              <a:spcBef>
                <a:spcPct val="50000"/>
              </a:spcBef>
              <a:defRPr/>
            </a:pPr>
            <a:r>
              <a:rPr lang="en-US" sz="1400" b="1" dirty="0">
                <a:solidFill>
                  <a:schemeClr val="tx2"/>
                </a:solidFill>
                <a:latin typeface="Aptos" panose="020B0004020202020204" pitchFamily="34" charset="0"/>
              </a:rPr>
              <a:t>O / I = 7 / 5 </a:t>
            </a:r>
            <a:r>
              <a:rPr lang="en-US" sz="1400" b="1" baseline="-25000" dirty="0">
                <a:solidFill>
                  <a:schemeClr val="tx2"/>
                </a:solidFill>
                <a:latin typeface="Aptos" panose="020B0004020202020204" pitchFamily="34" charset="0"/>
              </a:rPr>
              <a:t>You</a:t>
            </a:r>
          </a:p>
        </p:txBody>
      </p:sp>
      <p:sp>
        <p:nvSpPr>
          <p:cNvPr id="15" name="Text Box 14">
            <a:extLst>
              <a:ext uri="{FF2B5EF4-FFF2-40B4-BE49-F238E27FC236}">
                <a16:creationId xmlns:a16="http://schemas.microsoft.com/office/drawing/2014/main" id="{898F0502-B31D-F3AF-6212-46419BB90BD5}"/>
              </a:ext>
            </a:extLst>
          </p:cNvPr>
          <p:cNvSpPr txBox="1">
            <a:spLocks noChangeArrowheads="1"/>
          </p:cNvSpPr>
          <p:nvPr/>
        </p:nvSpPr>
        <p:spPr bwMode="auto">
          <a:xfrm>
            <a:off x="6982935" y="5508172"/>
            <a:ext cx="1371600" cy="307777"/>
          </a:xfrm>
          <a:prstGeom prst="rect">
            <a:avLst/>
          </a:prstGeom>
          <a:noFill/>
          <a:ln w="9525">
            <a:noFill/>
            <a:miter lim="800000"/>
            <a:headEnd/>
            <a:tailEnd/>
          </a:ln>
        </p:spPr>
        <p:txBody>
          <a:bodyPr>
            <a:spAutoFit/>
          </a:bodyPr>
          <a:lstStyle/>
          <a:p>
            <a:pPr algn="ctr">
              <a:spcBef>
                <a:spcPct val="50000"/>
              </a:spcBef>
              <a:defRPr/>
            </a:pPr>
            <a:r>
              <a:rPr lang="en-US" sz="1400" b="1" dirty="0">
                <a:solidFill>
                  <a:schemeClr val="tx2"/>
                </a:solidFill>
                <a:latin typeface="Aptos" panose="020B0004020202020204" pitchFamily="34" charset="0"/>
              </a:rPr>
              <a:t>O / I = 7 / 3 </a:t>
            </a:r>
            <a:r>
              <a:rPr lang="en-US" sz="1400" b="1" baseline="-25000" dirty="0">
                <a:solidFill>
                  <a:schemeClr val="tx2"/>
                </a:solidFill>
                <a:latin typeface="Aptos" panose="020B0004020202020204" pitchFamily="34" charset="0"/>
              </a:rPr>
              <a:t>You</a:t>
            </a:r>
          </a:p>
        </p:txBody>
      </p:sp>
      <p:sp>
        <p:nvSpPr>
          <p:cNvPr id="16" name="Text Box 7">
            <a:extLst>
              <a:ext uri="{FF2B5EF4-FFF2-40B4-BE49-F238E27FC236}">
                <a16:creationId xmlns:a16="http://schemas.microsoft.com/office/drawing/2014/main" id="{DC4C7E02-7DFA-E15F-B64D-1C54151EE5F8}"/>
              </a:ext>
            </a:extLst>
          </p:cNvPr>
          <p:cNvSpPr txBox="1">
            <a:spLocks noChangeArrowheads="1"/>
          </p:cNvSpPr>
          <p:nvPr/>
        </p:nvSpPr>
        <p:spPr bwMode="auto">
          <a:xfrm>
            <a:off x="1909952" y="2192408"/>
            <a:ext cx="833883" cy="369332"/>
          </a:xfrm>
          <a:prstGeom prst="rect">
            <a:avLst/>
          </a:prstGeom>
          <a:noFill/>
          <a:ln w="9525">
            <a:noFill/>
            <a:miter lim="800000"/>
            <a:headEnd/>
            <a:tailEnd/>
          </a:ln>
        </p:spPr>
        <p:txBody>
          <a:bodyPr wrap="none">
            <a:spAutoFit/>
          </a:bodyPr>
          <a:lstStyle/>
          <a:p>
            <a:pPr>
              <a:defRPr/>
            </a:pPr>
            <a:r>
              <a:rPr lang="en-US" dirty="0">
                <a:solidFill>
                  <a:schemeClr val="tx2"/>
                </a:solidFill>
                <a:latin typeface="Aptos" panose="020B0004020202020204" pitchFamily="34" charset="0"/>
              </a:rPr>
              <a:t>Equity</a:t>
            </a:r>
          </a:p>
        </p:txBody>
      </p:sp>
      <p:sp>
        <p:nvSpPr>
          <p:cNvPr id="17" name="Text Box 8">
            <a:extLst>
              <a:ext uri="{FF2B5EF4-FFF2-40B4-BE49-F238E27FC236}">
                <a16:creationId xmlns:a16="http://schemas.microsoft.com/office/drawing/2014/main" id="{A20C250C-08F8-1D1F-F7C8-3E2CC8F8F1E3}"/>
              </a:ext>
            </a:extLst>
          </p:cNvPr>
          <p:cNvSpPr txBox="1">
            <a:spLocks noChangeArrowheads="1"/>
          </p:cNvSpPr>
          <p:nvPr/>
        </p:nvSpPr>
        <p:spPr bwMode="auto">
          <a:xfrm>
            <a:off x="1425687" y="3757957"/>
            <a:ext cx="1802416" cy="677108"/>
          </a:xfrm>
          <a:prstGeom prst="rect">
            <a:avLst/>
          </a:prstGeom>
          <a:noFill/>
          <a:ln w="9525">
            <a:noFill/>
            <a:miter lim="800000"/>
            <a:headEnd/>
            <a:tailEnd/>
          </a:ln>
        </p:spPr>
        <p:txBody>
          <a:bodyPr wrap="none">
            <a:spAutoFit/>
          </a:bodyPr>
          <a:lstStyle/>
          <a:p>
            <a:pPr algn="ctr">
              <a:defRPr/>
            </a:pPr>
            <a:r>
              <a:rPr lang="en-US" dirty="0">
                <a:solidFill>
                  <a:schemeClr val="tx2"/>
                </a:solidFill>
                <a:latin typeface="Aptos" panose="020B0004020202020204" pitchFamily="34" charset="0"/>
              </a:rPr>
              <a:t>Positive Inequity</a:t>
            </a:r>
          </a:p>
          <a:p>
            <a:pPr algn="ctr">
              <a:defRPr/>
            </a:pPr>
            <a:r>
              <a:rPr lang="en-US" sz="2000" dirty="0">
                <a:solidFill>
                  <a:schemeClr val="tx2"/>
                </a:solidFill>
                <a:latin typeface="Aptos" panose="020B0004020202020204" pitchFamily="34" charset="0"/>
              </a:rPr>
              <a:t>(Guilt)</a:t>
            </a:r>
          </a:p>
        </p:txBody>
      </p:sp>
      <p:sp>
        <p:nvSpPr>
          <p:cNvPr id="18" name="Text Box 9">
            <a:extLst>
              <a:ext uri="{FF2B5EF4-FFF2-40B4-BE49-F238E27FC236}">
                <a16:creationId xmlns:a16="http://schemas.microsoft.com/office/drawing/2014/main" id="{0D1A55B9-C085-7992-A5F1-EC61D22E4102}"/>
              </a:ext>
            </a:extLst>
          </p:cNvPr>
          <p:cNvSpPr txBox="1">
            <a:spLocks noChangeArrowheads="1"/>
          </p:cNvSpPr>
          <p:nvPr/>
        </p:nvSpPr>
        <p:spPr bwMode="auto">
          <a:xfrm>
            <a:off x="1375929" y="5323506"/>
            <a:ext cx="1901931" cy="677108"/>
          </a:xfrm>
          <a:prstGeom prst="rect">
            <a:avLst/>
          </a:prstGeom>
          <a:noFill/>
          <a:ln w="9525">
            <a:noFill/>
            <a:miter lim="800000"/>
            <a:headEnd/>
            <a:tailEnd/>
          </a:ln>
        </p:spPr>
        <p:txBody>
          <a:bodyPr wrap="none">
            <a:spAutoFit/>
          </a:bodyPr>
          <a:lstStyle/>
          <a:p>
            <a:pPr algn="ctr">
              <a:defRPr/>
            </a:pPr>
            <a:r>
              <a:rPr lang="en-US" dirty="0">
                <a:solidFill>
                  <a:schemeClr val="tx2"/>
                </a:solidFill>
                <a:latin typeface="Aptos" panose="020B0004020202020204" pitchFamily="34" charset="0"/>
              </a:rPr>
              <a:t>Negative Inequity</a:t>
            </a:r>
          </a:p>
          <a:p>
            <a:pPr algn="ctr">
              <a:defRPr/>
            </a:pPr>
            <a:r>
              <a:rPr lang="en-US" sz="2000" dirty="0">
                <a:solidFill>
                  <a:schemeClr val="tx2"/>
                </a:solidFill>
                <a:latin typeface="Aptos" panose="020B0004020202020204" pitchFamily="34" charset="0"/>
              </a:rPr>
              <a:t>(Anger)</a:t>
            </a:r>
          </a:p>
        </p:txBody>
      </p:sp>
      <p:sp>
        <p:nvSpPr>
          <p:cNvPr id="19" name="Text Box 16">
            <a:extLst>
              <a:ext uri="{FF2B5EF4-FFF2-40B4-BE49-F238E27FC236}">
                <a16:creationId xmlns:a16="http://schemas.microsoft.com/office/drawing/2014/main" id="{6DA507BE-FF85-0EB7-6BEB-98271AFB51B3}"/>
              </a:ext>
            </a:extLst>
          </p:cNvPr>
          <p:cNvSpPr txBox="1">
            <a:spLocks noChangeArrowheads="1"/>
          </p:cNvSpPr>
          <p:nvPr/>
        </p:nvSpPr>
        <p:spPr bwMode="auto">
          <a:xfrm>
            <a:off x="7939151" y="6334109"/>
            <a:ext cx="4114800" cy="304800"/>
          </a:xfrm>
          <a:prstGeom prst="rect">
            <a:avLst/>
          </a:prstGeom>
          <a:noFill/>
          <a:ln w="9525">
            <a:noFill/>
            <a:miter lim="800000"/>
            <a:headEnd/>
            <a:tailEnd/>
          </a:ln>
        </p:spPr>
        <p:txBody>
          <a:bodyPr>
            <a:spAutoFit/>
          </a:bodyPr>
          <a:lstStyle/>
          <a:p>
            <a:pPr>
              <a:spcBef>
                <a:spcPct val="50000"/>
              </a:spcBef>
              <a:defRPr/>
            </a:pPr>
            <a:r>
              <a:rPr lang="en-US" sz="1400" b="1" dirty="0">
                <a:solidFill>
                  <a:schemeClr val="tx2"/>
                </a:solidFill>
                <a:latin typeface="Aptos" panose="020B0004020202020204" pitchFamily="34" charset="0"/>
              </a:rPr>
              <a:t>O / I = Ratio of Outcomes to Inputs</a:t>
            </a:r>
            <a:endParaRPr lang="en-US" sz="1400" b="1" baseline="-25000" dirty="0">
              <a:solidFill>
                <a:schemeClr val="tx2"/>
              </a:solidFill>
              <a:latin typeface="Aptos" panose="020B0004020202020204" pitchFamily="34" charset="0"/>
            </a:endParaRPr>
          </a:p>
        </p:txBody>
      </p:sp>
      <p:sp>
        <p:nvSpPr>
          <p:cNvPr id="20" name="Text Box 16">
            <a:extLst>
              <a:ext uri="{FF2B5EF4-FFF2-40B4-BE49-F238E27FC236}">
                <a16:creationId xmlns:a16="http://schemas.microsoft.com/office/drawing/2014/main" id="{44C3C643-0522-5D7A-D18A-9B4A549A8DB6}"/>
              </a:ext>
            </a:extLst>
          </p:cNvPr>
          <p:cNvSpPr txBox="1">
            <a:spLocks noChangeArrowheads="1"/>
          </p:cNvSpPr>
          <p:nvPr/>
        </p:nvSpPr>
        <p:spPr bwMode="auto">
          <a:xfrm>
            <a:off x="8540496" y="1900020"/>
            <a:ext cx="3513455" cy="954107"/>
          </a:xfrm>
          <a:prstGeom prst="rect">
            <a:avLst/>
          </a:prstGeom>
          <a:noFill/>
          <a:ln w="9525">
            <a:noFill/>
            <a:miter lim="800000"/>
            <a:headEnd/>
            <a:tailEnd/>
          </a:ln>
        </p:spPr>
        <p:txBody>
          <a:bodyPr wrap="square">
            <a:spAutoFit/>
          </a:bodyPr>
          <a:lstStyle/>
          <a:p>
            <a:pPr algn="ctr">
              <a:spcBef>
                <a:spcPct val="50000"/>
              </a:spcBef>
              <a:defRPr/>
            </a:pPr>
            <a:r>
              <a:rPr lang="en-US" sz="1400" b="1" dirty="0">
                <a:solidFill>
                  <a:schemeClr val="tx2"/>
                </a:solidFill>
                <a:latin typeface="Aptos" panose="020B0004020202020204" pitchFamily="34" charset="0"/>
              </a:rPr>
              <a:t>Note</a:t>
            </a:r>
          </a:p>
          <a:p>
            <a:pPr algn="ctr">
              <a:spcBef>
                <a:spcPct val="50000"/>
              </a:spcBef>
              <a:defRPr/>
            </a:pPr>
            <a:r>
              <a:rPr lang="en-US" sz="1400" b="1" dirty="0">
                <a:solidFill>
                  <a:schemeClr val="tx2"/>
                </a:solidFill>
                <a:latin typeface="Aptos" panose="020B0004020202020204" pitchFamily="34" charset="0"/>
              </a:rPr>
              <a:t>O / I = 7 / 5 </a:t>
            </a:r>
            <a:r>
              <a:rPr lang="en-US" sz="1400" b="1" baseline="-25000" dirty="0">
                <a:solidFill>
                  <a:schemeClr val="tx2"/>
                </a:solidFill>
                <a:latin typeface="Aptos" panose="020B0004020202020204" pitchFamily="34" charset="0"/>
              </a:rPr>
              <a:t>Me</a:t>
            </a:r>
            <a:r>
              <a:rPr lang="en-US" sz="1400" b="1" dirty="0">
                <a:solidFill>
                  <a:schemeClr val="tx2"/>
                </a:solidFill>
                <a:latin typeface="Aptos" panose="020B0004020202020204" pitchFamily="34" charset="0"/>
              </a:rPr>
              <a:t>     :    O / I = 14 / 10 </a:t>
            </a:r>
            <a:r>
              <a:rPr lang="en-US" sz="1400" b="1" baseline="-25000" dirty="0">
                <a:solidFill>
                  <a:schemeClr val="tx2"/>
                </a:solidFill>
                <a:latin typeface="Aptos" panose="020B0004020202020204" pitchFamily="34" charset="0"/>
              </a:rPr>
              <a:t>You</a:t>
            </a:r>
            <a:endParaRPr lang="en-US" sz="1400" b="1" dirty="0">
              <a:solidFill>
                <a:schemeClr val="tx2"/>
              </a:solidFill>
              <a:latin typeface="Aptos" panose="020B0004020202020204" pitchFamily="34" charset="0"/>
            </a:endParaRPr>
          </a:p>
          <a:p>
            <a:pPr algn="ctr">
              <a:spcBef>
                <a:spcPct val="50000"/>
              </a:spcBef>
              <a:defRPr/>
            </a:pPr>
            <a:r>
              <a:rPr lang="en-US" sz="1400" b="1" dirty="0">
                <a:solidFill>
                  <a:schemeClr val="tx2"/>
                </a:solidFill>
                <a:latin typeface="Aptos" panose="020B0004020202020204" pitchFamily="34" charset="0"/>
              </a:rPr>
              <a:t>is also balanced</a:t>
            </a:r>
            <a:endParaRPr lang="en-US" sz="1400" b="1" baseline="-25000" dirty="0">
              <a:solidFill>
                <a:schemeClr val="tx2"/>
              </a:solidFill>
              <a:latin typeface="Aptos" panose="020B0004020202020204" pitchFamily="34" charset="0"/>
            </a:endParaRPr>
          </a:p>
        </p:txBody>
      </p:sp>
    </p:spTree>
    <p:extLst>
      <p:ext uri="{BB962C8B-B14F-4D97-AF65-F5344CB8AC3E}">
        <p14:creationId xmlns:p14="http://schemas.microsoft.com/office/powerpoint/2010/main" val="146816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EA04-91CF-EE0C-B57F-D356EA432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BCBB1-286D-A48E-7056-E0A7A4C58F87}"/>
              </a:ext>
            </a:extLst>
          </p:cNvPr>
          <p:cNvSpPr>
            <a:spLocks noGrp="1"/>
          </p:cNvSpPr>
          <p:nvPr>
            <p:ph type="title"/>
          </p:nvPr>
        </p:nvSpPr>
        <p:spPr/>
        <p:txBody>
          <a:bodyPr/>
          <a:lstStyle/>
          <a:p>
            <a:r>
              <a:rPr lang="en-US" dirty="0"/>
              <a:t>Organizational Justice Streams</a:t>
            </a:r>
          </a:p>
        </p:txBody>
      </p:sp>
      <p:sp>
        <p:nvSpPr>
          <p:cNvPr id="3" name="Content Placeholder 2">
            <a:extLst>
              <a:ext uri="{FF2B5EF4-FFF2-40B4-BE49-F238E27FC236}">
                <a16:creationId xmlns:a16="http://schemas.microsoft.com/office/drawing/2014/main" id="{3FADFF70-A1B6-DD86-7A43-D2E564264E64}"/>
              </a:ext>
            </a:extLst>
          </p:cNvPr>
          <p:cNvSpPr>
            <a:spLocks noGrp="1"/>
          </p:cNvSpPr>
          <p:nvPr>
            <p:ph idx="1"/>
          </p:nvPr>
        </p:nvSpPr>
        <p:spPr/>
        <p:txBody>
          <a:bodyPr>
            <a:normAutofit/>
          </a:bodyPr>
          <a:lstStyle/>
          <a:p>
            <a:endParaRPr lang="en-US" altLang="en-US" sz="2800" dirty="0"/>
          </a:p>
          <a:p>
            <a:r>
              <a:rPr lang="en-US" altLang="en-US" sz="2800" dirty="0"/>
              <a:t>Distributive Justice (i.e., did I get what I deserved?)</a:t>
            </a:r>
          </a:p>
          <a:p>
            <a:endParaRPr lang="en-US" altLang="en-US" sz="2800" dirty="0"/>
          </a:p>
          <a:p>
            <a:r>
              <a:rPr lang="en-US" altLang="en-US" sz="2800" dirty="0"/>
              <a:t>Procedural Justice (i.e., were the rules followed, was all relevant evidence heard/considered, was I able to contribute information for consideration?)</a:t>
            </a:r>
          </a:p>
          <a:p>
            <a:endParaRPr lang="en-US" altLang="en-US" sz="2800" dirty="0"/>
          </a:p>
          <a:p>
            <a:r>
              <a:rPr lang="en-US" altLang="en-US" sz="2800" dirty="0"/>
              <a:t>Interactional Justice (i.e., was I treated with dignity and respect, was the decision properly explained?)</a:t>
            </a:r>
          </a:p>
          <a:p>
            <a:endParaRPr lang="en-US" altLang="en-US" sz="2800" dirty="0"/>
          </a:p>
        </p:txBody>
      </p:sp>
    </p:spTree>
    <p:extLst>
      <p:ext uri="{BB962C8B-B14F-4D97-AF65-F5344CB8AC3E}">
        <p14:creationId xmlns:p14="http://schemas.microsoft.com/office/powerpoint/2010/main" val="104679980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TM04033917[[fn=Berlin]]</Template>
  <TotalTime>165</TotalTime>
  <Words>2422</Words>
  <Application>Microsoft Office PowerPoint</Application>
  <PresentationFormat>Widescreen</PresentationFormat>
  <Paragraphs>100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Symbol</vt:lpstr>
      <vt:lpstr>Trebuchet MS</vt:lpstr>
      <vt:lpstr>Berlin</vt:lpstr>
      <vt:lpstr>Constructing a Case for Equity Theory</vt:lpstr>
      <vt:lpstr>PowerPoint Presentation</vt:lpstr>
      <vt:lpstr>Pay Them Equally (Same Amount / Hour)?</vt:lpstr>
      <vt:lpstr>Equal Pay Objections</vt:lpstr>
      <vt:lpstr>Equity Theory Proposition</vt:lpstr>
      <vt:lpstr>Equity Theory Questions</vt:lpstr>
      <vt:lpstr>Equity Theory Perceptions</vt:lpstr>
      <vt:lpstr>Organizational Justice Streams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Holbrook</dc:creator>
  <cp:lastModifiedBy>Robert Holbrook</cp:lastModifiedBy>
  <cp:revision>10</cp:revision>
  <dcterms:created xsi:type="dcterms:W3CDTF">2024-12-04T15:00:46Z</dcterms:created>
  <dcterms:modified xsi:type="dcterms:W3CDTF">2025-04-03T20:10:52Z</dcterms:modified>
</cp:coreProperties>
</file>